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83" r:id="rId5"/>
  </p:sldIdLst>
  <p:sldSz cx="9906000" cy="6858000" type="A4"/>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3F811E5-B371-6A28-BF9A-0F57DE4B7A28}" name="Alice Brealy" initials="AB" userId="S::abrealy@caterlinkltd.co.uk::702f5e84-6c0f-4bcb-baa0-ae526eff2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ysop" initials="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2"/>
    <a:srgbClr val="54BCEB"/>
    <a:srgbClr val="C5FFFB"/>
    <a:srgbClr val="FFD3CC"/>
    <a:srgbClr val="FFF0D2"/>
    <a:srgbClr val="FF4343"/>
    <a:srgbClr val="C9FFFB"/>
    <a:srgbClr val="00C8BA"/>
    <a:srgbClr val="00968B"/>
    <a:srgbClr val="009E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796" y="44"/>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nny Richards" userId="46e3932d-7c40-4e29-94d5-3c43114e3782" providerId="ADAL" clId="{F99C9160-8927-4FBA-8DB3-5A9DF7635D27}"/>
    <pc:docChg chg="delSld">
      <pc:chgData name="Penny Richards" userId="46e3932d-7c40-4e29-94d5-3c43114e3782" providerId="ADAL" clId="{F99C9160-8927-4FBA-8DB3-5A9DF7635D27}" dt="2026-04-20T10:27:47.121" v="0" actId="47"/>
      <pc:docMkLst>
        <pc:docMk/>
      </pc:docMkLst>
      <pc:sldChg chg="del">
        <pc:chgData name="Penny Richards" userId="46e3932d-7c40-4e29-94d5-3c43114e3782" providerId="ADAL" clId="{F99C9160-8927-4FBA-8DB3-5A9DF7635D27}" dt="2026-04-20T10:27:47.121" v="0" actId="47"/>
        <pc:sldMkLst>
          <pc:docMk/>
          <pc:sldMk cId="3584918523" sldId="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32" tIns="45716" rIns="91432" bIns="45716" rtlCol="0"/>
          <a:lstStyle>
            <a:lvl1pPr algn="l">
              <a:defRPr sz="1200"/>
            </a:lvl1pPr>
          </a:lstStyle>
          <a:p>
            <a:endParaRPr lang="en-GB"/>
          </a:p>
        </p:txBody>
      </p:sp>
      <p:sp>
        <p:nvSpPr>
          <p:cNvPr id="3" name="Date Placeholder 2"/>
          <p:cNvSpPr>
            <a:spLocks noGrp="1"/>
          </p:cNvSpPr>
          <p:nvPr>
            <p:ph type="dt" idx="1"/>
          </p:nvPr>
        </p:nvSpPr>
        <p:spPr>
          <a:xfrm>
            <a:off x="3850444" y="1"/>
            <a:ext cx="2945659" cy="498056"/>
          </a:xfrm>
          <a:prstGeom prst="rect">
            <a:avLst/>
          </a:prstGeom>
        </p:spPr>
        <p:txBody>
          <a:bodyPr vert="horz" lIns="91432" tIns="45716" rIns="91432" bIns="45716" rtlCol="0"/>
          <a:lstStyle>
            <a:lvl1pPr algn="r">
              <a:defRPr sz="1200"/>
            </a:lvl1pPr>
          </a:lstStyle>
          <a:p>
            <a:fld id="{222E43BF-527D-440D-8356-FC8BCEDDB5DC}" type="datetimeFigureOut">
              <a:rPr lang="en-GB" smtClean="0"/>
              <a:t>20/04/2026</a:t>
            </a:fld>
            <a:endParaRPr lang="en-GB"/>
          </a:p>
        </p:txBody>
      </p:sp>
      <p:sp>
        <p:nvSpPr>
          <p:cNvPr id="4" name="Slide Image Placehold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32" tIns="45716" rIns="91432" bIns="45716"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432" tIns="45716" rIns="91432" bIns="45716"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32" tIns="45716" rIns="91432" bIns="45716" rtlCol="0" anchor="b"/>
          <a:lstStyle>
            <a:lvl1pPr algn="r">
              <a:defRPr sz="1200"/>
            </a:lvl1pPr>
          </a:lstStyle>
          <a:p>
            <a:fld id="{22D8F38C-0513-424D-9F07-ACE2DBD6F960}" type="slidenum">
              <a:rPr lang="en-GB" smtClean="0"/>
              <a:t>‹#›</a:t>
            </a:fld>
            <a:endParaRPr lang="en-GB"/>
          </a:p>
        </p:txBody>
      </p:sp>
    </p:spTree>
    <p:extLst>
      <p:ext uri="{BB962C8B-B14F-4D97-AF65-F5344CB8AC3E}">
        <p14:creationId xmlns:p14="http://schemas.microsoft.com/office/powerpoint/2010/main" val="3444108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20/04/2026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pic>
        <p:nvPicPr>
          <p:cNvPr id="7" name="Picture 6">
            <a:extLst>
              <a:ext uri="{FF2B5EF4-FFF2-40B4-BE49-F238E27FC236}">
                <a16:creationId xmlns:a16="http://schemas.microsoft.com/office/drawing/2014/main" id="{BFE56D4B-3E37-45DC-8A0E-850FD0BBE6CB}"/>
              </a:ext>
            </a:extLst>
          </p:cNvPr>
          <p:cNvPicPr>
            <a:picLocks noChangeAspect="1"/>
          </p:cNvPicPr>
          <p:nvPr userDrawn="1"/>
        </p:nvPicPr>
        <p:blipFill>
          <a:blip r:embed="rId2">
            <a:lum/>
          </a:blip>
          <a:stretch>
            <a:fillRect/>
          </a:stretch>
        </p:blipFill>
        <p:spPr>
          <a:xfrm>
            <a:off x="0" y="0"/>
            <a:ext cx="9906000" cy="6858000"/>
          </a:xfrm>
          <a:prstGeom prst="rect">
            <a:avLst/>
          </a:prstGeom>
        </p:spPr>
      </p:pic>
      <p:pic>
        <p:nvPicPr>
          <p:cNvPr id="8" name="Picture 7">
            <a:extLst>
              <a:ext uri="{FF2B5EF4-FFF2-40B4-BE49-F238E27FC236}">
                <a16:creationId xmlns:a16="http://schemas.microsoft.com/office/drawing/2014/main" id="{5A3E2D7A-21FB-4E41-849E-FBC6B38F3D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25" y="21720"/>
            <a:ext cx="1602025" cy="769695"/>
          </a:xfrm>
          <a:prstGeom prst="rect">
            <a:avLst/>
          </a:prstGeom>
        </p:spPr>
      </p:pic>
      <p:sp>
        <p:nvSpPr>
          <p:cNvPr id="9" name="TextBox 8">
            <a:extLst>
              <a:ext uri="{FF2B5EF4-FFF2-40B4-BE49-F238E27FC236}">
                <a16:creationId xmlns:a16="http://schemas.microsoft.com/office/drawing/2014/main" id="{CF8244A5-C333-4344-B70D-CA249A56B37A}"/>
              </a:ext>
            </a:extLst>
          </p:cNvPr>
          <p:cNvSpPr txBox="1"/>
          <p:nvPr userDrawn="1"/>
        </p:nvSpPr>
        <p:spPr>
          <a:xfrm>
            <a:off x="8788936" y="3163689"/>
            <a:ext cx="1088495" cy="3642122"/>
          </a:xfrm>
          <a:prstGeom prst="roundRect">
            <a:avLst/>
          </a:prstGeom>
          <a:solidFill>
            <a:srgbClr val="FF0000"/>
          </a:solidFill>
          <a:ln w="19050">
            <a:solidFill>
              <a:srgbClr val="FF0000"/>
            </a:solidFill>
          </a:ln>
        </p:spPr>
        <p:txBody>
          <a:bodyPr wrap="square" rtlCol="0">
            <a:spAutoFit/>
          </a:bodyPr>
          <a:lstStyle/>
          <a:p>
            <a:r>
              <a:rPr lang="en-GB" sz="700" b="1">
                <a:solidFill>
                  <a:schemeClr val="bg1"/>
                </a:solidFill>
                <a:latin typeface="Century Gothic" panose="020B0502020202020204" pitchFamily="34" charset="0"/>
              </a:rPr>
              <a:t>ALLERGY INFORMATION:</a:t>
            </a:r>
          </a:p>
          <a:p>
            <a:r>
              <a:rPr lang="en-GB" sz="700" b="1">
                <a:solidFill>
                  <a:schemeClr val="bg1"/>
                </a:solidFill>
                <a:latin typeface="Century Gothic" panose="020B0502020202020204" pitchFamily="34" charset="0"/>
              </a:rPr>
              <a:t>If </a:t>
            </a:r>
            <a:r>
              <a:rPr lang="en-GB" sz="700" b="1">
                <a:solidFill>
                  <a:schemeClr val="bg1"/>
                </a:solidFill>
                <a:effectLst/>
                <a:latin typeface="Century Gothic" panose="020B0502020202020204" pitchFamily="34" charset="0"/>
                <a:ea typeface="Calibri" panose="020F0502020204030204" pitchFamily="34" charset="0"/>
              </a:rPr>
              <a:t>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cross contamination.</a:t>
            </a:r>
            <a:endParaRPr lang="en-GB" sz="70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44662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20/04/2026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232607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20/04/2026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280691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801A62-7A48-4C58-849E-C45ADCCDA826}" type="datetimeFigureOut">
              <a:rPr lang="en-GB" smtClean="0"/>
              <a:t>20/04/2026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88976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801A62-7A48-4C58-849E-C45ADCCDA826}" type="datetimeFigureOut">
              <a:rPr lang="en-GB" smtClean="0"/>
              <a:t>20/04/2026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41085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9801A62-7A48-4C58-849E-C45ADCCDA826}" type="datetimeFigureOut">
              <a:rPr lang="en-GB" smtClean="0"/>
              <a:t>20/04/2026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501556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9801A62-7A48-4C58-849E-C45ADCCDA826}" type="datetimeFigureOut">
              <a:rPr lang="en-GB" smtClean="0"/>
              <a:t>20/04/2026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42314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9801A62-7A48-4C58-849E-C45ADCCDA826}" type="datetimeFigureOut">
              <a:rPr lang="en-GB" smtClean="0"/>
              <a:t>20/04/2026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200301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801A62-7A48-4C58-849E-C45ADCCDA826}" type="datetimeFigureOut">
              <a:rPr lang="en-GB" smtClean="0"/>
              <a:t>20/04/2026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3312261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20/04/2026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4038680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801A62-7A48-4C58-849E-C45ADCCDA826}" type="datetimeFigureOut">
              <a:rPr lang="en-GB" smtClean="0"/>
              <a:t>20/04/2026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59E0C8-D700-4481-9575-E9D0947D9BAE}" type="slidenum">
              <a:rPr lang="en-GB" smtClean="0"/>
              <a:t>‹#›</a:t>
            </a:fld>
            <a:endParaRPr lang="en-GB"/>
          </a:p>
        </p:txBody>
      </p:sp>
    </p:spTree>
    <p:extLst>
      <p:ext uri="{BB962C8B-B14F-4D97-AF65-F5344CB8AC3E}">
        <p14:creationId xmlns:p14="http://schemas.microsoft.com/office/powerpoint/2010/main" val="1827582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801A62-7A48-4C58-849E-C45ADCCDA826}" type="datetimeFigureOut">
              <a:rPr lang="en-GB" smtClean="0"/>
              <a:t>20/04/2026</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59E0C8-D700-4481-9575-E9D0947D9BAE}" type="slidenum">
              <a:rPr lang="en-GB" smtClean="0"/>
              <a:t>‹#›</a:t>
            </a:fld>
            <a:endParaRPr lang="en-GB"/>
          </a:p>
        </p:txBody>
      </p:sp>
    </p:spTree>
    <p:extLst>
      <p:ext uri="{BB962C8B-B14F-4D97-AF65-F5344CB8AC3E}">
        <p14:creationId xmlns:p14="http://schemas.microsoft.com/office/powerpoint/2010/main" val="4079720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BC7B3-C3AC-961C-1324-E85794D7E494}"/>
            </a:ext>
          </a:extLst>
        </p:cNvPr>
        <p:cNvGrpSpPr/>
        <p:nvPr/>
      </p:nvGrpSpPr>
      <p:grpSpPr>
        <a:xfrm>
          <a:off x="0" y="0"/>
          <a:ext cx="0" cy="0"/>
          <a:chOff x="0" y="0"/>
          <a:chExt cx="0" cy="0"/>
        </a:xfrm>
      </p:grpSpPr>
      <p:pic>
        <p:nvPicPr>
          <p:cNvPr id="89" name="Picture 88" descr="A white calendar with blue lines&#10;&#10;AI-generated content may be incorrect.">
            <a:extLst>
              <a:ext uri="{FF2B5EF4-FFF2-40B4-BE49-F238E27FC236}">
                <a16:creationId xmlns:a16="http://schemas.microsoft.com/office/drawing/2014/main" id="{9D6B85D5-923F-7E5A-DADE-9E4470811D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71" y="0"/>
            <a:ext cx="9906000" cy="6858000"/>
          </a:xfrm>
          <a:prstGeom prst="rect">
            <a:avLst/>
          </a:prstGeom>
        </p:spPr>
      </p:pic>
      <p:sp>
        <p:nvSpPr>
          <p:cNvPr id="8" name="TextBox 7">
            <a:extLst>
              <a:ext uri="{FF2B5EF4-FFF2-40B4-BE49-F238E27FC236}">
                <a16:creationId xmlns:a16="http://schemas.microsoft.com/office/drawing/2014/main" id="{E0D103BC-0CC7-F099-2807-0A45675F71F9}"/>
              </a:ext>
            </a:extLst>
          </p:cNvPr>
          <p:cNvSpPr txBox="1"/>
          <p:nvPr/>
        </p:nvSpPr>
        <p:spPr>
          <a:xfrm>
            <a:off x="802257" y="945971"/>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50" name="TextBox 42">
            <a:extLst>
              <a:ext uri="{FF2B5EF4-FFF2-40B4-BE49-F238E27FC236}">
                <a16:creationId xmlns:a16="http://schemas.microsoft.com/office/drawing/2014/main" id="{C56FEF20-00BA-798F-61B8-FFCE863BB9B2}"/>
              </a:ext>
            </a:extLst>
          </p:cNvPr>
          <p:cNvSpPr txBox="1"/>
          <p:nvPr/>
        </p:nvSpPr>
        <p:spPr>
          <a:xfrm>
            <a:off x="3872698" y="5557949"/>
            <a:ext cx="440521" cy="209345"/>
          </a:xfrm>
          <a:prstGeom prst="rect">
            <a:avLst/>
          </a:prstGeom>
        </p:spPr>
        <p:txBody>
          <a:bodyPr lIns="27376" tIns="27376" rIns="27376" bIns="27376" rtlCol="0" anchor="ctr"/>
          <a:lstStyle/>
          <a:p>
            <a:pPr algn="ctr">
              <a:lnSpc>
                <a:spcPts val="1959"/>
              </a:lnSpc>
            </a:pPr>
            <a:endParaRPr/>
          </a:p>
        </p:txBody>
      </p:sp>
      <p:sp>
        <p:nvSpPr>
          <p:cNvPr id="29" name="TextBox 28">
            <a:extLst>
              <a:ext uri="{FF2B5EF4-FFF2-40B4-BE49-F238E27FC236}">
                <a16:creationId xmlns:a16="http://schemas.microsoft.com/office/drawing/2014/main" id="{820F028A-C514-2379-CBAF-A4585F2B0138}"/>
              </a:ext>
            </a:extLst>
          </p:cNvPr>
          <p:cNvSpPr txBox="1"/>
          <p:nvPr/>
        </p:nvSpPr>
        <p:spPr>
          <a:xfrm>
            <a:off x="828589" y="2662853"/>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0" name="TextBox 29">
            <a:extLst>
              <a:ext uri="{FF2B5EF4-FFF2-40B4-BE49-F238E27FC236}">
                <a16:creationId xmlns:a16="http://schemas.microsoft.com/office/drawing/2014/main" id="{4C0674FD-46A5-D714-51EB-12093D84963A}"/>
              </a:ext>
            </a:extLst>
          </p:cNvPr>
          <p:cNvSpPr txBox="1"/>
          <p:nvPr/>
        </p:nvSpPr>
        <p:spPr>
          <a:xfrm>
            <a:off x="808663" y="4269246"/>
            <a:ext cx="668177" cy="133882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One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Option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Two</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Sides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GB" sz="900" b="1">
              <a:solidFill>
                <a:prstClr val="black"/>
              </a:solidFill>
              <a:latin typeface="Century Gothic" panose="020B0502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prstClr val="black"/>
                </a:solidFill>
                <a:effectLst/>
                <a:uLnTx/>
                <a:uFillTx/>
                <a:latin typeface="Century Gothic" panose="020B0502020202020204" pitchFamily="34" charset="0"/>
              </a:rPr>
              <a:t>Dessert</a:t>
            </a:r>
          </a:p>
        </p:txBody>
      </p:sp>
      <p:sp>
        <p:nvSpPr>
          <p:cNvPr id="33" name="TextBox 32">
            <a:extLst>
              <a:ext uri="{FF2B5EF4-FFF2-40B4-BE49-F238E27FC236}">
                <a16:creationId xmlns:a16="http://schemas.microsoft.com/office/drawing/2014/main" id="{E485D0DA-9B02-5234-D15E-5186FF6CEF93}"/>
              </a:ext>
            </a:extLst>
          </p:cNvPr>
          <p:cNvSpPr txBox="1"/>
          <p:nvPr/>
        </p:nvSpPr>
        <p:spPr>
          <a:xfrm>
            <a:off x="1419246" y="5865167"/>
            <a:ext cx="8031684" cy="215444"/>
          </a:xfrm>
          <a:prstGeom prst="rect">
            <a:avLst/>
          </a:prstGeom>
          <a:noFill/>
        </p:spPr>
        <p:txBody>
          <a:bodyPr wrap="square" rtlCol="0">
            <a:spAutoFit/>
          </a:bodyPr>
          <a:lstStyle/>
          <a:p>
            <a:r>
              <a:rPr lang="en-GB" sz="800">
                <a:latin typeface="Century Gothic" panose="020B0502020202020204" pitchFamily="34" charset="0"/>
              </a:rPr>
              <a:t>Jacket Potatoes with a choice of fillings, Salad Bar, Freshly Baked Bread, Fresh Fruit, Yoghurt</a:t>
            </a:r>
            <a:endParaRPr lang="en-GB" sz="800" b="1">
              <a:latin typeface="Century Gothic" panose="020B0502020202020204" pitchFamily="34" charset="0"/>
            </a:endParaRPr>
          </a:p>
        </p:txBody>
      </p:sp>
      <p:sp>
        <p:nvSpPr>
          <p:cNvPr id="26" name="Freeform 23">
            <a:extLst>
              <a:ext uri="{FF2B5EF4-FFF2-40B4-BE49-F238E27FC236}">
                <a16:creationId xmlns:a16="http://schemas.microsoft.com/office/drawing/2014/main" id="{95225C1D-443B-B4A7-CC99-557DBB44BBE6}"/>
              </a:ext>
            </a:extLst>
          </p:cNvPr>
          <p:cNvSpPr/>
          <p:nvPr/>
        </p:nvSpPr>
        <p:spPr>
          <a:xfrm flipH="1">
            <a:off x="9319042" y="1696004"/>
            <a:ext cx="297397" cy="446004"/>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27" name="Freeform 44">
            <a:extLst>
              <a:ext uri="{FF2B5EF4-FFF2-40B4-BE49-F238E27FC236}">
                <a16:creationId xmlns:a16="http://schemas.microsoft.com/office/drawing/2014/main" id="{8DECF315-E6C0-4609-AD6F-B21792A220FD}"/>
              </a:ext>
            </a:extLst>
          </p:cNvPr>
          <p:cNvSpPr/>
          <p:nvPr/>
        </p:nvSpPr>
        <p:spPr>
          <a:xfrm>
            <a:off x="9295038" y="2802212"/>
            <a:ext cx="328419" cy="247672"/>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31" name="Group 7">
            <a:extLst>
              <a:ext uri="{FF2B5EF4-FFF2-40B4-BE49-F238E27FC236}">
                <a16:creationId xmlns:a16="http://schemas.microsoft.com/office/drawing/2014/main" id="{75A8CFFB-7242-AF73-9F33-2A586C8C79E2}"/>
              </a:ext>
            </a:extLst>
          </p:cNvPr>
          <p:cNvGrpSpPr/>
          <p:nvPr/>
        </p:nvGrpSpPr>
        <p:grpSpPr>
          <a:xfrm>
            <a:off x="9295038" y="3600654"/>
            <a:ext cx="328419" cy="353669"/>
            <a:chOff x="0" y="0"/>
            <a:chExt cx="3741232" cy="3821539"/>
          </a:xfrm>
        </p:grpSpPr>
        <p:sp>
          <p:nvSpPr>
            <p:cNvPr id="32" name="Freeform 8">
              <a:extLst>
                <a:ext uri="{FF2B5EF4-FFF2-40B4-BE49-F238E27FC236}">
                  <a16:creationId xmlns:a16="http://schemas.microsoft.com/office/drawing/2014/main" id="{46A51EC3-5233-1291-565C-9732C0D3907B}"/>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35" name="Freeform 9">
              <a:extLst>
                <a:ext uri="{FF2B5EF4-FFF2-40B4-BE49-F238E27FC236}">
                  <a16:creationId xmlns:a16="http://schemas.microsoft.com/office/drawing/2014/main" id="{DFE4DD8F-55C9-B147-09B2-84FC86F70959}"/>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36" name="Group 10">
              <a:extLst>
                <a:ext uri="{FF2B5EF4-FFF2-40B4-BE49-F238E27FC236}">
                  <a16:creationId xmlns:a16="http://schemas.microsoft.com/office/drawing/2014/main" id="{C9BF3FAA-8155-F048-11E6-7B4E2F191F1E}"/>
                </a:ext>
              </a:extLst>
            </p:cNvPr>
            <p:cNvGrpSpPr/>
            <p:nvPr/>
          </p:nvGrpSpPr>
          <p:grpSpPr>
            <a:xfrm>
              <a:off x="0" y="1810741"/>
              <a:ext cx="852996" cy="852996"/>
              <a:chOff x="0" y="0"/>
              <a:chExt cx="812800" cy="812800"/>
            </a:xfrm>
          </p:grpSpPr>
          <p:sp>
            <p:nvSpPr>
              <p:cNvPr id="80" name="Freeform 11">
                <a:extLst>
                  <a:ext uri="{FF2B5EF4-FFF2-40B4-BE49-F238E27FC236}">
                    <a16:creationId xmlns:a16="http://schemas.microsoft.com/office/drawing/2014/main" id="{39949F58-C203-08CB-4258-9CA4933DB14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81" name="TextBox 12">
                <a:extLst>
                  <a:ext uri="{FF2B5EF4-FFF2-40B4-BE49-F238E27FC236}">
                    <a16:creationId xmlns:a16="http://schemas.microsoft.com/office/drawing/2014/main" id="{0D8EFEBB-BED2-A520-E454-6AE5188E2D4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7" name="Group 13">
              <a:extLst>
                <a:ext uri="{FF2B5EF4-FFF2-40B4-BE49-F238E27FC236}">
                  <a16:creationId xmlns:a16="http://schemas.microsoft.com/office/drawing/2014/main" id="{D3D5C3EB-6FF4-5596-71D5-9827B99F8DC2}"/>
                </a:ext>
              </a:extLst>
            </p:cNvPr>
            <p:cNvGrpSpPr/>
            <p:nvPr/>
          </p:nvGrpSpPr>
          <p:grpSpPr>
            <a:xfrm>
              <a:off x="2570638" y="270521"/>
              <a:ext cx="583309" cy="583309"/>
              <a:chOff x="0" y="0"/>
              <a:chExt cx="812800" cy="812800"/>
            </a:xfrm>
          </p:grpSpPr>
          <p:sp>
            <p:nvSpPr>
              <p:cNvPr id="78" name="Freeform 14">
                <a:extLst>
                  <a:ext uri="{FF2B5EF4-FFF2-40B4-BE49-F238E27FC236}">
                    <a16:creationId xmlns:a16="http://schemas.microsoft.com/office/drawing/2014/main" id="{699A028C-6078-4F13-CDE8-CD4E111B864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79" name="TextBox 15">
                <a:extLst>
                  <a:ext uri="{FF2B5EF4-FFF2-40B4-BE49-F238E27FC236}">
                    <a16:creationId xmlns:a16="http://schemas.microsoft.com/office/drawing/2014/main" id="{250BB272-D121-D907-F455-FDF13C5000F0}"/>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82" name="TextBox 81">
            <a:extLst>
              <a:ext uri="{FF2B5EF4-FFF2-40B4-BE49-F238E27FC236}">
                <a16:creationId xmlns:a16="http://schemas.microsoft.com/office/drawing/2014/main" id="{0D5C967E-5D5F-114C-C8B0-E6ECD156EB20}"/>
              </a:ext>
            </a:extLst>
          </p:cNvPr>
          <p:cNvSpPr txBox="1"/>
          <p:nvPr/>
        </p:nvSpPr>
        <p:spPr>
          <a:xfrm>
            <a:off x="9160899" y="3971999"/>
            <a:ext cx="596695" cy="461665"/>
          </a:xfrm>
          <a:prstGeom prst="rect">
            <a:avLst/>
          </a:prstGeom>
          <a:noFill/>
        </p:spPr>
        <p:txBody>
          <a:bodyPr wrap="square" rtlCol="0">
            <a:spAutoFit/>
          </a:bodyPr>
          <a:lstStyle/>
          <a:p>
            <a:pPr algn="ctr"/>
            <a:r>
              <a:rPr lang="en-GB" sz="800">
                <a:latin typeface="Century Gothic" panose="020B0502020202020204" pitchFamily="34" charset="0"/>
              </a:rPr>
              <a:t>Added plant protein</a:t>
            </a:r>
            <a:endParaRPr lang="en-GB" sz="800" b="1">
              <a:latin typeface="Century Gothic" panose="020B0502020202020204" pitchFamily="34" charset="0"/>
            </a:endParaRPr>
          </a:p>
        </p:txBody>
      </p:sp>
      <p:sp>
        <p:nvSpPr>
          <p:cNvPr id="83" name="TextBox 82">
            <a:extLst>
              <a:ext uri="{FF2B5EF4-FFF2-40B4-BE49-F238E27FC236}">
                <a16:creationId xmlns:a16="http://schemas.microsoft.com/office/drawing/2014/main" id="{FFE42405-D078-5A06-0840-5EDDAF20F878}"/>
              </a:ext>
            </a:extLst>
          </p:cNvPr>
          <p:cNvSpPr txBox="1"/>
          <p:nvPr/>
        </p:nvSpPr>
        <p:spPr>
          <a:xfrm>
            <a:off x="9048773" y="2151153"/>
            <a:ext cx="804249" cy="338554"/>
          </a:xfrm>
          <a:prstGeom prst="rect">
            <a:avLst/>
          </a:prstGeom>
          <a:noFill/>
        </p:spPr>
        <p:txBody>
          <a:bodyPr wrap="square" rtlCol="0">
            <a:spAutoFit/>
          </a:bodyPr>
          <a:lstStyle/>
          <a:p>
            <a:pPr algn="ctr"/>
            <a:r>
              <a:rPr lang="en-GB" sz="800">
                <a:latin typeface="Century Gothic" panose="020B0502020202020204" pitchFamily="34" charset="0"/>
              </a:rPr>
              <a:t>Whole </a:t>
            </a:r>
          </a:p>
          <a:p>
            <a:pPr algn="ctr"/>
            <a:r>
              <a:rPr lang="en-GB" sz="800">
                <a:latin typeface="Century Gothic" panose="020B0502020202020204" pitchFamily="34" charset="0"/>
              </a:rPr>
              <a:t>grain</a:t>
            </a:r>
          </a:p>
        </p:txBody>
      </p:sp>
      <p:sp>
        <p:nvSpPr>
          <p:cNvPr id="84" name="TextBox 83">
            <a:extLst>
              <a:ext uri="{FF2B5EF4-FFF2-40B4-BE49-F238E27FC236}">
                <a16:creationId xmlns:a16="http://schemas.microsoft.com/office/drawing/2014/main" id="{ABF813D0-5BD4-5FD2-9594-218BFBD7EB48}"/>
              </a:ext>
            </a:extLst>
          </p:cNvPr>
          <p:cNvSpPr txBox="1"/>
          <p:nvPr/>
        </p:nvSpPr>
        <p:spPr>
          <a:xfrm>
            <a:off x="9063902" y="3041809"/>
            <a:ext cx="804249" cy="338554"/>
          </a:xfrm>
          <a:prstGeom prst="rect">
            <a:avLst/>
          </a:prstGeom>
          <a:noFill/>
        </p:spPr>
        <p:txBody>
          <a:bodyPr wrap="square" rtlCol="0">
            <a:spAutoFit/>
          </a:bodyPr>
          <a:lstStyle/>
          <a:p>
            <a:pPr algn="ctr"/>
            <a:r>
              <a:rPr lang="en-GB" sz="800">
                <a:latin typeface="Century Gothic" panose="020B0502020202020204" pitchFamily="34" charset="0"/>
              </a:rPr>
              <a:t>Plant</a:t>
            </a:r>
          </a:p>
          <a:p>
            <a:pPr algn="ctr"/>
            <a:r>
              <a:rPr lang="en-GB" sz="800">
                <a:latin typeface="Century Gothic" panose="020B0502020202020204" pitchFamily="34" charset="0"/>
              </a:rPr>
              <a:t> based</a:t>
            </a:r>
          </a:p>
        </p:txBody>
      </p:sp>
      <p:sp>
        <p:nvSpPr>
          <p:cNvPr id="28" name="TextBox 27">
            <a:extLst>
              <a:ext uri="{FF2B5EF4-FFF2-40B4-BE49-F238E27FC236}">
                <a16:creationId xmlns:a16="http://schemas.microsoft.com/office/drawing/2014/main" id="{CDEA061B-3B53-55E6-32F2-014041C36BE9}"/>
              </a:ext>
            </a:extLst>
          </p:cNvPr>
          <p:cNvSpPr txBox="1"/>
          <p:nvPr/>
        </p:nvSpPr>
        <p:spPr>
          <a:xfrm>
            <a:off x="2632812" y="108610"/>
            <a:ext cx="4640376" cy="369332"/>
          </a:xfrm>
          <a:prstGeom prst="rect">
            <a:avLst/>
          </a:prstGeom>
          <a:noFill/>
        </p:spPr>
        <p:txBody>
          <a:bodyPr wrap="square" rtlCol="0">
            <a:spAutoFit/>
          </a:bodyPr>
          <a:lstStyle/>
          <a:p>
            <a:pPr algn="ctr"/>
            <a:r>
              <a:rPr lang="en-GB" b="1">
                <a:latin typeface="Century Gothic" panose="020B0502020202020204" pitchFamily="34" charset="0"/>
              </a:rPr>
              <a:t>SPRING SUMMER MENU 2026</a:t>
            </a:r>
          </a:p>
        </p:txBody>
      </p:sp>
      <p:graphicFrame>
        <p:nvGraphicFramePr>
          <p:cNvPr id="14" name="Table 13">
            <a:extLst>
              <a:ext uri="{FF2B5EF4-FFF2-40B4-BE49-F238E27FC236}">
                <a16:creationId xmlns:a16="http://schemas.microsoft.com/office/drawing/2014/main" id="{E005CA79-A5F5-63B1-8228-C2964D85C901}"/>
              </a:ext>
            </a:extLst>
          </p:cNvPr>
          <p:cNvGraphicFramePr>
            <a:graphicFrameLocks noGrp="1"/>
          </p:cNvGraphicFramePr>
          <p:nvPr>
            <p:extLst>
              <p:ext uri="{D42A27DB-BD31-4B8C-83A1-F6EECF244321}">
                <p14:modId xmlns:p14="http://schemas.microsoft.com/office/powerpoint/2010/main" val="860651823"/>
              </p:ext>
            </p:extLst>
          </p:nvPr>
        </p:nvGraphicFramePr>
        <p:xfrm>
          <a:off x="1419247" y="777390"/>
          <a:ext cx="7741650" cy="1632246"/>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4396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Macaroni</a:t>
                      </a:r>
                    </a:p>
                    <a:p>
                      <a:pPr algn="ctr"/>
                      <a:r>
                        <a:rPr lang="en-GB" sz="800" b="0">
                          <a:solidFill>
                            <a:schemeClr val="tx1"/>
                          </a:solidFill>
                          <a:latin typeface="Century Gothic" panose="020B0502020202020204" pitchFamily="34" charset="0"/>
                        </a:rPr>
                        <a:t> Cheese</a:t>
                      </a:r>
                      <a:r>
                        <a:rPr kumimoji="0" lang="en-GB" sz="8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 </a:t>
                      </a: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b="0">
                          <a:solidFill>
                            <a:schemeClr val="tx1"/>
                          </a:solidFill>
                          <a:latin typeface="Century Gothic" panose="020B0502020202020204" pitchFamily="34" charset="0"/>
                        </a:rPr>
                        <a:t>Phat Pasty Pork </a:t>
                      </a:r>
                    </a:p>
                    <a:p>
                      <a:pPr algn="ctr"/>
                      <a:r>
                        <a:rPr lang="en-GB" sz="800" b="0">
                          <a:solidFill>
                            <a:schemeClr val="tx1"/>
                          </a:solidFill>
                          <a:latin typeface="Century Gothic" panose="020B0502020202020204" pitchFamily="34" charset="0"/>
                        </a:rPr>
                        <a:t>Sausage Roll with Potato Wedges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prstClr val="black"/>
                          </a:solidFill>
                          <a:latin typeface="Century Gothic" panose="020B0502020202020204" pitchFamily="34" charset="0"/>
                        </a:rPr>
                        <a:t>Roast </a:t>
                      </a:r>
                      <a:r>
                        <a:rPr lang="en-GB" sz="800" b="0">
                          <a:solidFill>
                            <a:schemeClr val="tx1"/>
                          </a:solidFill>
                          <a:latin typeface="Century Gothic" panose="020B0502020202020204" pitchFamily="34" charset="0"/>
                        </a:rPr>
                        <a:t>Chicken</a:t>
                      </a:r>
                      <a:r>
                        <a:rPr lang="en-GB" sz="800" b="0">
                          <a:solidFill>
                            <a:prstClr val="black"/>
                          </a:solidFill>
                          <a:latin typeface="Century Gothic" panose="020B0502020202020204" pitchFamily="34" charset="0"/>
                        </a:rPr>
                        <a:t>, Stuffing, Roast Potatoes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prstClr val="black"/>
                          </a:solidFill>
                          <a:latin typeface="Century Gothic" panose="020B0502020202020204" pitchFamily="34" charset="0"/>
                        </a:rPr>
                        <a:t>&amp; Gravy</a:t>
                      </a:r>
                      <a:endPar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Spaghetti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Bolognaise</a:t>
                      </a:r>
                      <a:endParaRPr lang="en-US" sz="800" b="0" i="0" u="none" strike="noStrike" noProof="0">
                        <a:solidFill>
                          <a:schemeClr val="tx1"/>
                        </a:solidFill>
                        <a:highlight>
                          <a:srgbClr val="FFFF00"/>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Fishfingers or Salmon Fishfingers 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220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Chickpea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with Rice</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Mild Mexican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Chilli 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Roasted Quorn, </a:t>
                      </a:r>
                    </a:p>
                    <a:p>
                      <a:pPr algn="ctr"/>
                      <a:r>
                        <a:rPr lang="en-GB" sz="800">
                          <a:latin typeface="Century Gothic" panose="020B0502020202020204" pitchFamily="34" charset="0"/>
                        </a:rPr>
                        <a:t>Roast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Smokey Bean Burger with </a:t>
                      </a:r>
                      <a:r>
                        <a:rPr lang="en-US" sz="800" b="0" i="0" u="none" strike="noStrike" noProof="0">
                          <a:solidFill>
                            <a:schemeClr val="tx1"/>
                          </a:solidFill>
                          <a:latin typeface="Century Gothic" panose="020B0502020202020204" pitchFamily="34" charset="0"/>
                        </a:rPr>
                        <a:t>Wedges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Cheese &amp; Bean Pasty </a:t>
                      </a:r>
                    </a:p>
                    <a:p>
                      <a:pPr marL="0" marR="0" lvl="0" indent="0" algn="ctr" defTabSz="914400" rtl="0" eaLnBrk="1" fontAlgn="ctr"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39610">
                <a:tc>
                  <a:txBody>
                    <a:bodyPr/>
                    <a:lstStyle/>
                    <a:p>
                      <a:pPr algn="ctr"/>
                      <a:r>
                        <a:rPr lang="en-GB" sz="800" b="1">
                          <a:solidFill>
                            <a:schemeClr val="tx1"/>
                          </a:solidFill>
                          <a:latin typeface="Century Gothic" panose="020B0502020202020204" pitchFamily="34" charset="0"/>
                        </a:rPr>
                        <a:t>NEW </a:t>
                      </a:r>
                      <a:r>
                        <a:rPr lang="en-GB" sz="800">
                          <a:latin typeface="Century Gothic" panose="020B0502020202020204" pitchFamily="34" charset="0"/>
                        </a:rPr>
                        <a:t>Banana Mousse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Orange Drizzle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Fruit </a:t>
                      </a:r>
                    </a:p>
                    <a:p>
                      <a:pPr algn="ctr"/>
                      <a:r>
                        <a:rPr lang="en-GB" sz="800">
                          <a:latin typeface="Century Gothic" panose="020B0502020202020204" pitchFamily="34" charset="0"/>
                        </a:rPr>
                        <a:t>Platter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Apple </a:t>
                      </a:r>
                    </a:p>
                    <a:p>
                      <a:pPr algn="ctr"/>
                      <a:r>
                        <a:rPr lang="en-GB" sz="800">
                          <a:latin typeface="Century Gothic" panose="020B0502020202020204" pitchFamily="34" charset="0"/>
                        </a:rPr>
                        <a:t>Flapjack</a:t>
                      </a:r>
                      <a:endParaRPr lang="en-GB" sz="80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    Strawberry Jelly </a:t>
                      </a:r>
                    </a:p>
                    <a:p>
                      <a:pPr algn="ctr"/>
                      <a:r>
                        <a:rPr lang="en-GB" sz="800">
                          <a:latin typeface="Century Gothic" panose="020B0502020202020204" pitchFamily="34" charset="0"/>
                        </a:rPr>
                        <a:t>with Mandarins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4" name="Table 23">
            <a:extLst>
              <a:ext uri="{FF2B5EF4-FFF2-40B4-BE49-F238E27FC236}">
                <a16:creationId xmlns:a16="http://schemas.microsoft.com/office/drawing/2014/main" id="{E4E639B0-EB0D-28D9-1D62-60E88EEF069F}"/>
              </a:ext>
            </a:extLst>
          </p:cNvPr>
          <p:cNvGraphicFramePr>
            <a:graphicFrameLocks noGrp="1"/>
          </p:cNvGraphicFramePr>
          <p:nvPr>
            <p:extLst>
              <p:ext uri="{D42A27DB-BD31-4B8C-83A1-F6EECF244321}">
                <p14:modId xmlns:p14="http://schemas.microsoft.com/office/powerpoint/2010/main" val="3732459922"/>
              </p:ext>
            </p:extLst>
          </p:nvPr>
        </p:nvGraphicFramePr>
        <p:xfrm>
          <a:off x="1468713" y="2409625"/>
          <a:ext cx="7741650" cy="1799319"/>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48330">
                  <a:extLst>
                    <a:ext uri="{9D8B030D-6E8A-4147-A177-3AD203B41FA5}">
                      <a16:colId xmlns:a16="http://schemas.microsoft.com/office/drawing/2014/main" val="1888228126"/>
                    </a:ext>
                  </a:extLst>
                </a:gridCol>
                <a:gridCol w="1548330">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54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Cheese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Pizza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Summer Mixed Salad</a:t>
                      </a: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Beef Chilli with Rice &amp; Sweetcorn &amp; Cucumber Salsa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Roasted Pork or Chicken Sausage, Roast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Greek Chicken Pitta with Herby Rice, Tzatziki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&amp; Salad</a:t>
                      </a:r>
                      <a:endParaRPr lang="en-US"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Battered Fish with Chips &amp; Tomato Sauce</a:t>
                      </a:r>
                      <a:endParaRPr kumimoji="0" lang="en-GB" sz="800" b="1" i="0" u="none" strike="noStrike" kern="1200" cap="none" spc="0" normalizeH="0" baseline="0" noProof="0">
                        <a:ln>
                          <a:noFill/>
                        </a:ln>
                        <a:solidFill>
                          <a:prstClr val="black"/>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5441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Lentil &amp; Sweet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Potato Curry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Spaghetti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Meatballs in a Tomato Sauce</a:t>
                      </a:r>
                      <a:endParaRPr lang="en-GB" sz="800" b="0">
                        <a:solidFill>
                          <a:schemeClr val="tx1"/>
                        </a:solidFill>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Veg Wellington,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0">
                          <a:latin typeface="Century Gothic" panose="020B0502020202020204" pitchFamily="34" charset="0"/>
                        </a:rPr>
                        <a:t>Roast Potatoes </a:t>
                      </a:r>
                      <a:r>
                        <a:rPr lang="en-GB" sz="800">
                          <a:latin typeface="Century Gothic" panose="020B0502020202020204" pitchFamily="34" charset="0"/>
                        </a:rPr>
                        <a:t>&amp; Gravy</a:t>
                      </a:r>
                      <a:endParaRPr lang="en-US" sz="800" b="1" i="0" u="none" strike="noStrike" noProof="0">
                        <a:solidFill>
                          <a:srgbClr val="00B050"/>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i="0" u="none" strike="noStrike" noProof="0">
                          <a:solidFill>
                            <a:schemeClr val="tx1"/>
                          </a:solidFill>
                          <a:latin typeface="Century Gothic" panose="020B0502020202020204" pitchFamily="34" charset="0"/>
                        </a:rPr>
                        <a:t>Greek Spinach &amp; Cheese Whirl </a:t>
                      </a:r>
                      <a:r>
                        <a:rPr lang="en-GB" sz="800" b="0">
                          <a:solidFill>
                            <a:schemeClr val="tx1"/>
                          </a:solidFill>
                          <a:latin typeface="Century Gothic" panose="020B0502020202020204" pitchFamily="34" charset="0"/>
                        </a:rPr>
                        <a:t>with Herby Rice, Tzatziki &amp; Salad</a:t>
                      </a:r>
                      <a:endParaRPr lang="en-GB"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a:latin typeface="Century Gothic" panose="020B0502020202020204" pitchFamily="34" charset="0"/>
                        </a:rPr>
                        <a:t>NEW </a:t>
                      </a:r>
                      <a:r>
                        <a:rPr lang="en-GB" sz="800">
                          <a:latin typeface="Century Gothic" panose="020B0502020202020204" pitchFamily="34" charset="0"/>
                        </a:rPr>
                        <a:t>Cheesy Broccoli Frittata with Chips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539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441327">
                <a:tc>
                  <a:txBody>
                    <a:bodyPr/>
                    <a:lstStyle/>
                    <a:p>
                      <a:pPr algn="ctr"/>
                      <a:r>
                        <a:rPr lang="en-GB" sz="800">
                          <a:latin typeface="Century Gothic" panose="020B0502020202020204" pitchFamily="34" charset="0"/>
                        </a:rPr>
                        <a:t>Iced Vanilla Sponge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Peaches &amp; Ice Cream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a:highlight>
                          <a:srgbClr val="00FFFF"/>
                        </a:highlight>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Freshly Chopped </a:t>
                      </a:r>
                    </a:p>
                    <a:p>
                      <a:pPr algn="ctr"/>
                      <a:r>
                        <a:rPr lang="en-GB" sz="800">
                          <a:latin typeface="Century Gothic" panose="020B0502020202020204" pitchFamily="34" charset="0"/>
                        </a:rPr>
                        <a:t>Fruit Salad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Jam &amp; Coconut Sponge with Custard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Oaty </a:t>
                      </a:r>
                    </a:p>
                    <a:p>
                      <a:pPr algn="ctr"/>
                      <a:r>
                        <a:rPr lang="en-GB" sz="800">
                          <a:latin typeface="Century Gothic" panose="020B0502020202020204" pitchFamily="34" charset="0"/>
                        </a:rPr>
                        <a:t>Cookie</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graphicFrame>
        <p:nvGraphicFramePr>
          <p:cNvPr id="25" name="Table 24">
            <a:extLst>
              <a:ext uri="{FF2B5EF4-FFF2-40B4-BE49-F238E27FC236}">
                <a16:creationId xmlns:a16="http://schemas.microsoft.com/office/drawing/2014/main" id="{8A7E8919-54F1-2CB5-E1F1-6220E0A7FE5A}"/>
              </a:ext>
            </a:extLst>
          </p:cNvPr>
          <p:cNvGraphicFramePr>
            <a:graphicFrameLocks noGrp="1"/>
          </p:cNvGraphicFramePr>
          <p:nvPr>
            <p:extLst>
              <p:ext uri="{D42A27DB-BD31-4B8C-83A1-F6EECF244321}">
                <p14:modId xmlns:p14="http://schemas.microsoft.com/office/powerpoint/2010/main" val="1674346808"/>
              </p:ext>
            </p:extLst>
          </p:nvPr>
        </p:nvGraphicFramePr>
        <p:xfrm>
          <a:off x="1468712" y="4218859"/>
          <a:ext cx="7741650" cy="1498600"/>
        </p:xfrm>
        <a:graphic>
          <a:graphicData uri="http://schemas.openxmlformats.org/drawingml/2006/table">
            <a:tbl>
              <a:tblPr firstRow="1" bandRow="1">
                <a:tableStyleId>{5C22544A-7EE6-4342-B048-85BDC9FD1C3A}</a:tableStyleId>
              </a:tblPr>
              <a:tblGrid>
                <a:gridCol w="1548330">
                  <a:extLst>
                    <a:ext uri="{9D8B030D-6E8A-4147-A177-3AD203B41FA5}">
                      <a16:colId xmlns:a16="http://schemas.microsoft.com/office/drawing/2014/main" val="426743384"/>
                    </a:ext>
                  </a:extLst>
                </a:gridCol>
                <a:gridCol w="1535908">
                  <a:extLst>
                    <a:ext uri="{9D8B030D-6E8A-4147-A177-3AD203B41FA5}">
                      <a16:colId xmlns:a16="http://schemas.microsoft.com/office/drawing/2014/main" val="1888228126"/>
                    </a:ext>
                  </a:extLst>
                </a:gridCol>
                <a:gridCol w="1560752">
                  <a:extLst>
                    <a:ext uri="{9D8B030D-6E8A-4147-A177-3AD203B41FA5}">
                      <a16:colId xmlns:a16="http://schemas.microsoft.com/office/drawing/2014/main" val="3470962500"/>
                    </a:ext>
                  </a:extLst>
                </a:gridCol>
                <a:gridCol w="1548330">
                  <a:extLst>
                    <a:ext uri="{9D8B030D-6E8A-4147-A177-3AD203B41FA5}">
                      <a16:colId xmlns:a16="http://schemas.microsoft.com/office/drawing/2014/main" val="3633866263"/>
                    </a:ext>
                  </a:extLst>
                </a:gridCol>
                <a:gridCol w="1548330">
                  <a:extLst>
                    <a:ext uri="{9D8B030D-6E8A-4147-A177-3AD203B41FA5}">
                      <a16:colId xmlns:a16="http://schemas.microsoft.com/office/drawing/2014/main" val="408835618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Tomato Pasta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Beef Burger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with Potato Wedges &amp; Rainbow Slaw</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Roast of the Day, Mashed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Chef Shilpa’s Chicken Korma with Rice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Fishfingers with Chips &amp; Tomato Sauce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0581405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i="0" u="none" strike="noStrike" noProof="0">
                          <a:solidFill>
                            <a:schemeClr val="tx1"/>
                          </a:solidFill>
                          <a:latin typeface="Century Gothic" panose="020B0502020202020204" pitchFamily="34" charset="0"/>
                        </a:rPr>
                        <a:t>NEW </a:t>
                      </a:r>
                      <a:r>
                        <a:rPr lang="en-GB" sz="800" b="0" i="0" u="none" strike="noStrike" noProof="0">
                          <a:solidFill>
                            <a:schemeClr val="tx1"/>
                          </a:solidFill>
                          <a:latin typeface="Century Gothic" panose="020B0502020202020204" pitchFamily="34" charset="0"/>
                        </a:rPr>
                        <a:t>Chinese Vegetable Noodles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Mexican Bean Roll with New Potatoes &amp; Rainbow Slaw</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u="none" strike="noStrike" noProof="0">
                          <a:solidFill>
                            <a:schemeClr val="tx1"/>
                          </a:solidFill>
                          <a:latin typeface="Century Gothic" panose="020B0502020202020204" pitchFamily="34" charset="0"/>
                        </a:rPr>
                        <a:t>Vegetable Loaf with Stuffing, Mashed Potatoes &amp; Gravy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Century Gothic" panose="020B0502020202020204" pitchFamily="34" charset="0"/>
                        </a:rPr>
                        <a:t>All Day Vegetarian Breakfast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b="0" i="0" u="none" strike="noStrike" noProof="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Cowboy Sausage and Bean Hotpot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94041952"/>
                  </a:ext>
                </a:extLst>
              </a:tr>
              <a:tr h="2058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entury Gothic" panose="020B0502020202020204" pitchFamily="34" charset="0"/>
                          <a:ea typeface="+mn-ea"/>
                          <a:cs typeface="+mn-cs"/>
                        </a:rPr>
                        <a:t>Vegetables of the Day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15931974"/>
                  </a:ext>
                </a:extLst>
              </a:tr>
              <a:tr h="370840">
                <a:tc>
                  <a:txBody>
                    <a:bodyPr/>
                    <a:lstStyle/>
                    <a:p>
                      <a:pPr algn="ctr"/>
                      <a:r>
                        <a:rPr lang="en-GB" sz="800">
                          <a:latin typeface="Century Gothic" panose="020B0502020202020204" pitchFamily="34" charset="0"/>
                        </a:rPr>
                        <a:t>Pineapple Upside Down Cake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a:latin typeface="Century Gothic" panose="020B0502020202020204" pitchFamily="34" charset="0"/>
                        </a:rPr>
                        <a:t>Cheese &amp; Crackers</a:t>
                      </a:r>
                    </a:p>
                    <a:p>
                      <a:pPr algn="ct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Fruit Medley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0">
                          <a:latin typeface="Century Gothic" panose="020B0502020202020204" pitchFamily="34" charset="0"/>
                        </a:rPr>
                        <a:t>Strawberry and Apple Crumble with Custard</a:t>
                      </a:r>
                      <a:endParaRPr lang="en-GB" sz="80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800">
                          <a:latin typeface="Century Gothic" panose="020B0502020202020204" pitchFamily="34" charset="0"/>
                        </a:rPr>
                        <a:t>Vanilla </a:t>
                      </a:r>
                    </a:p>
                    <a:p>
                      <a:pPr algn="ctr"/>
                      <a:r>
                        <a:rPr lang="en-GB" sz="800">
                          <a:latin typeface="Century Gothic" panose="020B0502020202020204" pitchFamily="34" charset="0"/>
                        </a:rPr>
                        <a:t>Shortbread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297461352"/>
                  </a:ext>
                </a:extLst>
              </a:tr>
            </a:tbl>
          </a:graphicData>
        </a:graphic>
      </p:graphicFrame>
      <p:sp>
        <p:nvSpPr>
          <p:cNvPr id="9" name="Freeform 23">
            <a:extLst>
              <a:ext uri="{FF2B5EF4-FFF2-40B4-BE49-F238E27FC236}">
                <a16:creationId xmlns:a16="http://schemas.microsoft.com/office/drawing/2014/main" id="{30C63CD2-D481-3395-AC0D-A8E93A4A5CD3}"/>
              </a:ext>
            </a:extLst>
          </p:cNvPr>
          <p:cNvSpPr/>
          <p:nvPr/>
        </p:nvSpPr>
        <p:spPr>
          <a:xfrm flipH="1">
            <a:off x="4110210" y="148202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0" name="Freeform 23">
            <a:extLst>
              <a:ext uri="{FF2B5EF4-FFF2-40B4-BE49-F238E27FC236}">
                <a16:creationId xmlns:a16="http://schemas.microsoft.com/office/drawing/2014/main" id="{513D2C2B-9117-5DF1-0691-BE0E72BBA4B8}"/>
              </a:ext>
            </a:extLst>
          </p:cNvPr>
          <p:cNvSpPr/>
          <p:nvPr/>
        </p:nvSpPr>
        <p:spPr>
          <a:xfrm flipH="1">
            <a:off x="2615266" y="1449392"/>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1" name="Freeform 23">
            <a:extLst>
              <a:ext uri="{FF2B5EF4-FFF2-40B4-BE49-F238E27FC236}">
                <a16:creationId xmlns:a16="http://schemas.microsoft.com/office/drawing/2014/main" id="{DD43EE38-1B81-D1C3-613E-F1A7A794BC7E}"/>
              </a:ext>
            </a:extLst>
          </p:cNvPr>
          <p:cNvSpPr/>
          <p:nvPr/>
        </p:nvSpPr>
        <p:spPr>
          <a:xfrm flipH="1">
            <a:off x="7096260" y="2183643"/>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2" name="Freeform 23">
            <a:extLst>
              <a:ext uri="{FF2B5EF4-FFF2-40B4-BE49-F238E27FC236}">
                <a16:creationId xmlns:a16="http://schemas.microsoft.com/office/drawing/2014/main" id="{98B29D71-9882-2F04-36BD-28D8E671B5A1}"/>
              </a:ext>
            </a:extLst>
          </p:cNvPr>
          <p:cNvSpPr/>
          <p:nvPr/>
        </p:nvSpPr>
        <p:spPr>
          <a:xfrm flipH="1">
            <a:off x="2615266" y="2559360"/>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23">
            <a:extLst>
              <a:ext uri="{FF2B5EF4-FFF2-40B4-BE49-F238E27FC236}">
                <a16:creationId xmlns:a16="http://schemas.microsoft.com/office/drawing/2014/main" id="{EC7C8DC2-8221-602B-5182-3F3D3D60D569}"/>
              </a:ext>
            </a:extLst>
          </p:cNvPr>
          <p:cNvSpPr/>
          <p:nvPr/>
        </p:nvSpPr>
        <p:spPr>
          <a:xfrm flipH="1">
            <a:off x="2533470" y="3241636"/>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5" name="Freeform 23">
            <a:extLst>
              <a:ext uri="{FF2B5EF4-FFF2-40B4-BE49-F238E27FC236}">
                <a16:creationId xmlns:a16="http://schemas.microsoft.com/office/drawing/2014/main" id="{C2AC4760-79E8-8D37-A9F3-7877230E2332}"/>
              </a:ext>
            </a:extLst>
          </p:cNvPr>
          <p:cNvSpPr/>
          <p:nvPr/>
        </p:nvSpPr>
        <p:spPr>
          <a:xfrm flipH="1">
            <a:off x="3958724" y="2772081"/>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8" name="Freeform 23">
            <a:extLst>
              <a:ext uri="{FF2B5EF4-FFF2-40B4-BE49-F238E27FC236}">
                <a16:creationId xmlns:a16="http://schemas.microsoft.com/office/drawing/2014/main" id="{EC597BF4-1447-EC29-7590-021C8EB1FD76}"/>
              </a:ext>
            </a:extLst>
          </p:cNvPr>
          <p:cNvSpPr/>
          <p:nvPr/>
        </p:nvSpPr>
        <p:spPr>
          <a:xfrm flipH="1">
            <a:off x="7329555" y="4511427"/>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23">
            <a:extLst>
              <a:ext uri="{FF2B5EF4-FFF2-40B4-BE49-F238E27FC236}">
                <a16:creationId xmlns:a16="http://schemas.microsoft.com/office/drawing/2014/main" id="{97FE4419-5112-AE40-CAF3-B27FC3B2D48E}"/>
              </a:ext>
            </a:extLst>
          </p:cNvPr>
          <p:cNvSpPr/>
          <p:nvPr/>
        </p:nvSpPr>
        <p:spPr>
          <a:xfrm flipH="1">
            <a:off x="7446259" y="5563414"/>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20" name="Group 7">
            <a:extLst>
              <a:ext uri="{FF2B5EF4-FFF2-40B4-BE49-F238E27FC236}">
                <a16:creationId xmlns:a16="http://schemas.microsoft.com/office/drawing/2014/main" id="{56016D22-E136-827A-E37A-43645BE2C44D}"/>
              </a:ext>
            </a:extLst>
          </p:cNvPr>
          <p:cNvGrpSpPr/>
          <p:nvPr/>
        </p:nvGrpSpPr>
        <p:grpSpPr>
          <a:xfrm>
            <a:off x="6370894" y="900041"/>
            <a:ext cx="146062" cy="149950"/>
            <a:chOff x="0" y="0"/>
            <a:chExt cx="3741232" cy="3821539"/>
          </a:xfrm>
        </p:grpSpPr>
        <p:sp>
          <p:nvSpPr>
            <p:cNvPr id="21" name="Freeform 8">
              <a:extLst>
                <a:ext uri="{FF2B5EF4-FFF2-40B4-BE49-F238E27FC236}">
                  <a16:creationId xmlns:a16="http://schemas.microsoft.com/office/drawing/2014/main" id="{ACF5676B-957F-44E9-85BE-A3F9528A3D60}"/>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2" name="Freeform 9">
              <a:extLst>
                <a:ext uri="{FF2B5EF4-FFF2-40B4-BE49-F238E27FC236}">
                  <a16:creationId xmlns:a16="http://schemas.microsoft.com/office/drawing/2014/main" id="{6B6317DA-8D8A-2408-8B58-A642C7515BB5}"/>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23" name="Group 10">
              <a:extLst>
                <a:ext uri="{FF2B5EF4-FFF2-40B4-BE49-F238E27FC236}">
                  <a16:creationId xmlns:a16="http://schemas.microsoft.com/office/drawing/2014/main" id="{A7530AF5-2D6D-2C84-66BE-DC01E8442880}"/>
                </a:ext>
              </a:extLst>
            </p:cNvPr>
            <p:cNvGrpSpPr/>
            <p:nvPr/>
          </p:nvGrpSpPr>
          <p:grpSpPr>
            <a:xfrm>
              <a:off x="0" y="1810741"/>
              <a:ext cx="852996" cy="852996"/>
              <a:chOff x="0" y="0"/>
              <a:chExt cx="812800" cy="812800"/>
            </a:xfrm>
          </p:grpSpPr>
          <p:sp>
            <p:nvSpPr>
              <p:cNvPr id="41" name="Freeform 11">
                <a:extLst>
                  <a:ext uri="{FF2B5EF4-FFF2-40B4-BE49-F238E27FC236}">
                    <a16:creationId xmlns:a16="http://schemas.microsoft.com/office/drawing/2014/main" id="{EE170973-B642-1F2C-93D1-45B022798F6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42" name="TextBox 12">
                <a:extLst>
                  <a:ext uri="{FF2B5EF4-FFF2-40B4-BE49-F238E27FC236}">
                    <a16:creationId xmlns:a16="http://schemas.microsoft.com/office/drawing/2014/main" id="{9B5BDA15-57C3-DC37-83C0-8609714E1CF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38" name="Group 13">
              <a:extLst>
                <a:ext uri="{FF2B5EF4-FFF2-40B4-BE49-F238E27FC236}">
                  <a16:creationId xmlns:a16="http://schemas.microsoft.com/office/drawing/2014/main" id="{BC8325A5-6377-7F67-0985-108C80BCD18E}"/>
                </a:ext>
              </a:extLst>
            </p:cNvPr>
            <p:cNvGrpSpPr/>
            <p:nvPr/>
          </p:nvGrpSpPr>
          <p:grpSpPr>
            <a:xfrm>
              <a:off x="2570638" y="270521"/>
              <a:ext cx="583309" cy="583309"/>
              <a:chOff x="0" y="0"/>
              <a:chExt cx="812800" cy="812800"/>
            </a:xfrm>
          </p:grpSpPr>
          <p:sp>
            <p:nvSpPr>
              <p:cNvPr id="39" name="Freeform 14">
                <a:extLst>
                  <a:ext uri="{FF2B5EF4-FFF2-40B4-BE49-F238E27FC236}">
                    <a16:creationId xmlns:a16="http://schemas.microsoft.com/office/drawing/2014/main" id="{586A765F-E494-814D-D9C4-38874AF15F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40" name="TextBox 15">
                <a:extLst>
                  <a:ext uri="{FF2B5EF4-FFF2-40B4-BE49-F238E27FC236}">
                    <a16:creationId xmlns:a16="http://schemas.microsoft.com/office/drawing/2014/main" id="{4FDD08E0-A9AB-FD6B-8DDA-95DC5BA8D2A2}"/>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43" name="Group 7">
            <a:extLst>
              <a:ext uri="{FF2B5EF4-FFF2-40B4-BE49-F238E27FC236}">
                <a16:creationId xmlns:a16="http://schemas.microsoft.com/office/drawing/2014/main" id="{AA18DD58-D363-1D59-08E6-84FF98201ECE}"/>
              </a:ext>
            </a:extLst>
          </p:cNvPr>
          <p:cNvGrpSpPr/>
          <p:nvPr/>
        </p:nvGrpSpPr>
        <p:grpSpPr>
          <a:xfrm>
            <a:off x="3055475" y="2509148"/>
            <a:ext cx="146062" cy="149950"/>
            <a:chOff x="0" y="0"/>
            <a:chExt cx="3741232" cy="3821539"/>
          </a:xfrm>
        </p:grpSpPr>
        <p:sp>
          <p:nvSpPr>
            <p:cNvPr id="44" name="Freeform 8">
              <a:extLst>
                <a:ext uri="{FF2B5EF4-FFF2-40B4-BE49-F238E27FC236}">
                  <a16:creationId xmlns:a16="http://schemas.microsoft.com/office/drawing/2014/main" id="{81C841DA-7CDB-1D4C-199C-4C8C37D0C877}"/>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5" name="Freeform 9">
              <a:extLst>
                <a:ext uri="{FF2B5EF4-FFF2-40B4-BE49-F238E27FC236}">
                  <a16:creationId xmlns:a16="http://schemas.microsoft.com/office/drawing/2014/main" id="{1A1F44FF-5C08-391F-BEC4-42A2D062B17B}"/>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46" name="Group 10">
              <a:extLst>
                <a:ext uri="{FF2B5EF4-FFF2-40B4-BE49-F238E27FC236}">
                  <a16:creationId xmlns:a16="http://schemas.microsoft.com/office/drawing/2014/main" id="{92A530D6-5910-DE44-ED7D-54C9141BF9E7}"/>
                </a:ext>
              </a:extLst>
            </p:cNvPr>
            <p:cNvGrpSpPr/>
            <p:nvPr/>
          </p:nvGrpSpPr>
          <p:grpSpPr>
            <a:xfrm>
              <a:off x="0" y="1810741"/>
              <a:ext cx="852996" cy="852996"/>
              <a:chOff x="0" y="0"/>
              <a:chExt cx="812800" cy="812800"/>
            </a:xfrm>
          </p:grpSpPr>
          <p:sp>
            <p:nvSpPr>
              <p:cNvPr id="51" name="Freeform 11">
                <a:extLst>
                  <a:ext uri="{FF2B5EF4-FFF2-40B4-BE49-F238E27FC236}">
                    <a16:creationId xmlns:a16="http://schemas.microsoft.com/office/drawing/2014/main" id="{B2EB9A86-648D-AB9F-A03E-5B487E480E9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52" name="TextBox 12">
                <a:extLst>
                  <a:ext uri="{FF2B5EF4-FFF2-40B4-BE49-F238E27FC236}">
                    <a16:creationId xmlns:a16="http://schemas.microsoft.com/office/drawing/2014/main" id="{3394CD02-6698-1A0A-4E44-14D0AA6B5DE4}"/>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47" name="Group 13">
              <a:extLst>
                <a:ext uri="{FF2B5EF4-FFF2-40B4-BE49-F238E27FC236}">
                  <a16:creationId xmlns:a16="http://schemas.microsoft.com/office/drawing/2014/main" id="{A0DEEA81-F2BF-95CF-68BD-317D3334286F}"/>
                </a:ext>
              </a:extLst>
            </p:cNvPr>
            <p:cNvGrpSpPr/>
            <p:nvPr/>
          </p:nvGrpSpPr>
          <p:grpSpPr>
            <a:xfrm>
              <a:off x="2570638" y="270521"/>
              <a:ext cx="583309" cy="583309"/>
              <a:chOff x="0" y="0"/>
              <a:chExt cx="812800" cy="812800"/>
            </a:xfrm>
          </p:grpSpPr>
          <p:sp>
            <p:nvSpPr>
              <p:cNvPr id="48" name="Freeform 14">
                <a:extLst>
                  <a:ext uri="{FF2B5EF4-FFF2-40B4-BE49-F238E27FC236}">
                    <a16:creationId xmlns:a16="http://schemas.microsoft.com/office/drawing/2014/main" id="{67CBFDCA-E179-8542-005A-A48C00895C0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49" name="TextBox 15">
                <a:extLst>
                  <a:ext uri="{FF2B5EF4-FFF2-40B4-BE49-F238E27FC236}">
                    <a16:creationId xmlns:a16="http://schemas.microsoft.com/office/drawing/2014/main" id="{D4B56E6C-75B2-6865-20C9-F649C96851AE}"/>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sp>
        <p:nvSpPr>
          <p:cNvPr id="62" name="Freeform 44">
            <a:extLst>
              <a:ext uri="{FF2B5EF4-FFF2-40B4-BE49-F238E27FC236}">
                <a16:creationId xmlns:a16="http://schemas.microsoft.com/office/drawing/2014/main" id="{9E2A8F62-F7C5-92EE-B1AF-2A59E2387917}"/>
              </a:ext>
            </a:extLst>
          </p:cNvPr>
          <p:cNvSpPr/>
          <p:nvPr/>
        </p:nvSpPr>
        <p:spPr>
          <a:xfrm>
            <a:off x="1622950" y="1454551"/>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3" name="Freeform 44">
            <a:extLst>
              <a:ext uri="{FF2B5EF4-FFF2-40B4-BE49-F238E27FC236}">
                <a16:creationId xmlns:a16="http://schemas.microsoft.com/office/drawing/2014/main" id="{F10412DD-D89D-24A9-55F5-A2798895DAD0}"/>
              </a:ext>
            </a:extLst>
          </p:cNvPr>
          <p:cNvSpPr/>
          <p:nvPr/>
        </p:nvSpPr>
        <p:spPr>
          <a:xfrm>
            <a:off x="3194529" y="1488776"/>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4" name="Freeform 44">
            <a:extLst>
              <a:ext uri="{FF2B5EF4-FFF2-40B4-BE49-F238E27FC236}">
                <a16:creationId xmlns:a16="http://schemas.microsoft.com/office/drawing/2014/main" id="{30AD2C74-C1ED-0ECF-3281-49DD1B411599}"/>
              </a:ext>
            </a:extLst>
          </p:cNvPr>
          <p:cNvSpPr/>
          <p:nvPr/>
        </p:nvSpPr>
        <p:spPr>
          <a:xfrm>
            <a:off x="4690829" y="1378242"/>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5" name="Freeform 44">
            <a:extLst>
              <a:ext uri="{FF2B5EF4-FFF2-40B4-BE49-F238E27FC236}">
                <a16:creationId xmlns:a16="http://schemas.microsoft.com/office/drawing/2014/main" id="{E2E5B40E-2B6D-D836-2B10-47A4092FE4C6}"/>
              </a:ext>
            </a:extLst>
          </p:cNvPr>
          <p:cNvSpPr/>
          <p:nvPr/>
        </p:nvSpPr>
        <p:spPr>
          <a:xfrm>
            <a:off x="6293413" y="1543226"/>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6" name="Freeform 44">
            <a:extLst>
              <a:ext uri="{FF2B5EF4-FFF2-40B4-BE49-F238E27FC236}">
                <a16:creationId xmlns:a16="http://schemas.microsoft.com/office/drawing/2014/main" id="{97BD8EB7-9A07-ED05-968E-F26FE71ECDEA}"/>
              </a:ext>
            </a:extLst>
          </p:cNvPr>
          <p:cNvSpPr/>
          <p:nvPr/>
        </p:nvSpPr>
        <p:spPr>
          <a:xfrm>
            <a:off x="1695766" y="3128884"/>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7" name="Freeform 44">
            <a:extLst>
              <a:ext uri="{FF2B5EF4-FFF2-40B4-BE49-F238E27FC236}">
                <a16:creationId xmlns:a16="http://schemas.microsoft.com/office/drawing/2014/main" id="{C7E923E4-1460-C498-7163-7122E6A8AC7B}"/>
              </a:ext>
            </a:extLst>
          </p:cNvPr>
          <p:cNvSpPr/>
          <p:nvPr/>
        </p:nvSpPr>
        <p:spPr>
          <a:xfrm>
            <a:off x="3257574" y="3035450"/>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8" name="Freeform 44">
            <a:extLst>
              <a:ext uri="{FF2B5EF4-FFF2-40B4-BE49-F238E27FC236}">
                <a16:creationId xmlns:a16="http://schemas.microsoft.com/office/drawing/2014/main" id="{4AA228A1-86F2-8820-F60D-15717E1B1ABC}"/>
              </a:ext>
            </a:extLst>
          </p:cNvPr>
          <p:cNvSpPr/>
          <p:nvPr/>
        </p:nvSpPr>
        <p:spPr>
          <a:xfrm>
            <a:off x="4751350" y="3091035"/>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9" name="Freeform 44">
            <a:extLst>
              <a:ext uri="{FF2B5EF4-FFF2-40B4-BE49-F238E27FC236}">
                <a16:creationId xmlns:a16="http://schemas.microsoft.com/office/drawing/2014/main" id="{39926840-38DF-B062-7D3E-146A7980A242}"/>
              </a:ext>
            </a:extLst>
          </p:cNvPr>
          <p:cNvSpPr/>
          <p:nvPr/>
        </p:nvSpPr>
        <p:spPr>
          <a:xfrm>
            <a:off x="7929775" y="4927362"/>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0" name="Freeform 44">
            <a:extLst>
              <a:ext uri="{FF2B5EF4-FFF2-40B4-BE49-F238E27FC236}">
                <a16:creationId xmlns:a16="http://schemas.microsoft.com/office/drawing/2014/main" id="{F2B64B6D-DEFD-0ABC-5387-1F1F659B4320}"/>
              </a:ext>
            </a:extLst>
          </p:cNvPr>
          <p:cNvSpPr/>
          <p:nvPr/>
        </p:nvSpPr>
        <p:spPr>
          <a:xfrm>
            <a:off x="3052539" y="4741436"/>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1" name="Freeform 44">
            <a:extLst>
              <a:ext uri="{FF2B5EF4-FFF2-40B4-BE49-F238E27FC236}">
                <a16:creationId xmlns:a16="http://schemas.microsoft.com/office/drawing/2014/main" id="{04134602-137F-1A01-FB30-5615371C88B3}"/>
              </a:ext>
            </a:extLst>
          </p:cNvPr>
          <p:cNvSpPr/>
          <p:nvPr/>
        </p:nvSpPr>
        <p:spPr>
          <a:xfrm>
            <a:off x="4627411" y="4726098"/>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 name="Freeform 23">
            <a:extLst>
              <a:ext uri="{FF2B5EF4-FFF2-40B4-BE49-F238E27FC236}">
                <a16:creationId xmlns:a16="http://schemas.microsoft.com/office/drawing/2014/main" id="{E8F62CF4-96CF-09E3-7DF7-BCA08DB4BBE5}"/>
              </a:ext>
            </a:extLst>
          </p:cNvPr>
          <p:cNvSpPr/>
          <p:nvPr/>
        </p:nvSpPr>
        <p:spPr>
          <a:xfrm flipH="1">
            <a:off x="8671559" y="3917051"/>
            <a:ext cx="116704" cy="153967"/>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44">
            <a:extLst>
              <a:ext uri="{FF2B5EF4-FFF2-40B4-BE49-F238E27FC236}">
                <a16:creationId xmlns:a16="http://schemas.microsoft.com/office/drawing/2014/main" id="{FD36822F-86F8-E365-0C98-7A90979047A1}"/>
              </a:ext>
            </a:extLst>
          </p:cNvPr>
          <p:cNvSpPr/>
          <p:nvPr/>
        </p:nvSpPr>
        <p:spPr>
          <a:xfrm>
            <a:off x="1708138" y="4390311"/>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4">
            <a:extLst>
              <a:ext uri="{FF2B5EF4-FFF2-40B4-BE49-F238E27FC236}">
                <a16:creationId xmlns:a16="http://schemas.microsoft.com/office/drawing/2014/main" id="{14302F22-10FD-D030-D12C-D14592E78F52}"/>
              </a:ext>
            </a:extLst>
          </p:cNvPr>
          <p:cNvSpPr/>
          <p:nvPr/>
        </p:nvSpPr>
        <p:spPr>
          <a:xfrm>
            <a:off x="4930828" y="2156813"/>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Freeform 44">
            <a:extLst>
              <a:ext uri="{FF2B5EF4-FFF2-40B4-BE49-F238E27FC236}">
                <a16:creationId xmlns:a16="http://schemas.microsoft.com/office/drawing/2014/main" id="{599C67E7-3C6C-889C-D2B6-D65D10F3F8D9}"/>
              </a:ext>
            </a:extLst>
          </p:cNvPr>
          <p:cNvSpPr/>
          <p:nvPr/>
        </p:nvSpPr>
        <p:spPr>
          <a:xfrm>
            <a:off x="6428918" y="2163170"/>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44">
            <a:extLst>
              <a:ext uri="{FF2B5EF4-FFF2-40B4-BE49-F238E27FC236}">
                <a16:creationId xmlns:a16="http://schemas.microsoft.com/office/drawing/2014/main" id="{530D3988-32FF-2E3C-73C8-2567AA73F33D}"/>
              </a:ext>
            </a:extLst>
          </p:cNvPr>
          <p:cNvSpPr/>
          <p:nvPr/>
        </p:nvSpPr>
        <p:spPr>
          <a:xfrm>
            <a:off x="7820954" y="2160759"/>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 name="Freeform 44">
            <a:extLst>
              <a:ext uri="{FF2B5EF4-FFF2-40B4-BE49-F238E27FC236}">
                <a16:creationId xmlns:a16="http://schemas.microsoft.com/office/drawing/2014/main" id="{EE296D21-6057-AD8F-8707-692C962EF580}"/>
              </a:ext>
            </a:extLst>
          </p:cNvPr>
          <p:cNvSpPr/>
          <p:nvPr/>
        </p:nvSpPr>
        <p:spPr>
          <a:xfrm>
            <a:off x="8042374" y="3923543"/>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2" name="Freeform 44">
            <a:extLst>
              <a:ext uri="{FF2B5EF4-FFF2-40B4-BE49-F238E27FC236}">
                <a16:creationId xmlns:a16="http://schemas.microsoft.com/office/drawing/2014/main" id="{7AB83323-04BF-EDE7-4EE2-75140EDB90B5}"/>
              </a:ext>
            </a:extLst>
          </p:cNvPr>
          <p:cNvSpPr/>
          <p:nvPr/>
        </p:nvSpPr>
        <p:spPr>
          <a:xfrm>
            <a:off x="4709529" y="3977025"/>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3" name="Freeform 44">
            <a:extLst>
              <a:ext uri="{FF2B5EF4-FFF2-40B4-BE49-F238E27FC236}">
                <a16:creationId xmlns:a16="http://schemas.microsoft.com/office/drawing/2014/main" id="{21F4E93A-6794-AB82-A8D0-AB67B3A3B844}"/>
              </a:ext>
            </a:extLst>
          </p:cNvPr>
          <p:cNvSpPr/>
          <p:nvPr/>
        </p:nvSpPr>
        <p:spPr>
          <a:xfrm>
            <a:off x="4838833" y="5473536"/>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74" name="Freeform 44">
            <a:extLst>
              <a:ext uri="{FF2B5EF4-FFF2-40B4-BE49-F238E27FC236}">
                <a16:creationId xmlns:a16="http://schemas.microsoft.com/office/drawing/2014/main" id="{B389ABA7-DB7E-A14C-51B0-3E4607E8DB2C}"/>
              </a:ext>
            </a:extLst>
          </p:cNvPr>
          <p:cNvSpPr/>
          <p:nvPr/>
        </p:nvSpPr>
        <p:spPr>
          <a:xfrm>
            <a:off x="7969952" y="5512698"/>
            <a:ext cx="148998" cy="118328"/>
          </a:xfrm>
          <a:prstGeom prst="rect">
            <a:avLst/>
          </a:pr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5" name="Group 7">
            <a:extLst>
              <a:ext uri="{FF2B5EF4-FFF2-40B4-BE49-F238E27FC236}">
                <a16:creationId xmlns:a16="http://schemas.microsoft.com/office/drawing/2014/main" id="{FCDB1ACD-4D67-382F-DAC6-40690A70839E}"/>
              </a:ext>
            </a:extLst>
          </p:cNvPr>
          <p:cNvGrpSpPr/>
          <p:nvPr/>
        </p:nvGrpSpPr>
        <p:grpSpPr>
          <a:xfrm>
            <a:off x="3066166" y="4297318"/>
            <a:ext cx="146062" cy="149950"/>
            <a:chOff x="0" y="0"/>
            <a:chExt cx="3741232" cy="3821539"/>
          </a:xfrm>
        </p:grpSpPr>
        <p:sp>
          <p:nvSpPr>
            <p:cNvPr id="76" name="Freeform 8">
              <a:extLst>
                <a:ext uri="{FF2B5EF4-FFF2-40B4-BE49-F238E27FC236}">
                  <a16:creationId xmlns:a16="http://schemas.microsoft.com/office/drawing/2014/main" id="{A51D67A0-B1A9-A35E-9A18-09E11ECCBF8D}"/>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7" name="Freeform 9">
              <a:extLst>
                <a:ext uri="{FF2B5EF4-FFF2-40B4-BE49-F238E27FC236}">
                  <a16:creationId xmlns:a16="http://schemas.microsoft.com/office/drawing/2014/main" id="{352E9B2C-47A9-543B-D0E1-A0E97558457A}"/>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86" name="Group 10">
              <a:extLst>
                <a:ext uri="{FF2B5EF4-FFF2-40B4-BE49-F238E27FC236}">
                  <a16:creationId xmlns:a16="http://schemas.microsoft.com/office/drawing/2014/main" id="{D21288C6-5901-F5F1-4C6A-5695B2154403}"/>
                </a:ext>
              </a:extLst>
            </p:cNvPr>
            <p:cNvGrpSpPr/>
            <p:nvPr/>
          </p:nvGrpSpPr>
          <p:grpSpPr>
            <a:xfrm>
              <a:off x="0" y="1810741"/>
              <a:ext cx="852996" cy="852996"/>
              <a:chOff x="0" y="0"/>
              <a:chExt cx="812800" cy="812800"/>
            </a:xfrm>
          </p:grpSpPr>
          <p:sp>
            <p:nvSpPr>
              <p:cNvPr id="91" name="Freeform 11">
                <a:extLst>
                  <a:ext uri="{FF2B5EF4-FFF2-40B4-BE49-F238E27FC236}">
                    <a16:creationId xmlns:a16="http://schemas.microsoft.com/office/drawing/2014/main" id="{086EE76C-B2FC-B1AA-BFBB-96493EDB19B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92" name="TextBox 12">
                <a:extLst>
                  <a:ext uri="{FF2B5EF4-FFF2-40B4-BE49-F238E27FC236}">
                    <a16:creationId xmlns:a16="http://schemas.microsoft.com/office/drawing/2014/main" id="{812B1409-E2D6-2FD3-3738-56A52B66A7DC}"/>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87" name="Group 13">
              <a:extLst>
                <a:ext uri="{FF2B5EF4-FFF2-40B4-BE49-F238E27FC236}">
                  <a16:creationId xmlns:a16="http://schemas.microsoft.com/office/drawing/2014/main" id="{0EDA286E-67CD-0535-D8E1-E9CB74A38C78}"/>
                </a:ext>
              </a:extLst>
            </p:cNvPr>
            <p:cNvGrpSpPr/>
            <p:nvPr/>
          </p:nvGrpSpPr>
          <p:grpSpPr>
            <a:xfrm>
              <a:off x="2570638" y="270521"/>
              <a:ext cx="583309" cy="583309"/>
              <a:chOff x="0" y="0"/>
              <a:chExt cx="812800" cy="812800"/>
            </a:xfrm>
          </p:grpSpPr>
          <p:sp>
            <p:nvSpPr>
              <p:cNvPr id="88" name="Freeform 14">
                <a:extLst>
                  <a:ext uri="{FF2B5EF4-FFF2-40B4-BE49-F238E27FC236}">
                    <a16:creationId xmlns:a16="http://schemas.microsoft.com/office/drawing/2014/main" id="{4F4D9F99-750B-335F-DA64-3FAE3849903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0" name="TextBox 15">
                <a:extLst>
                  <a:ext uri="{FF2B5EF4-FFF2-40B4-BE49-F238E27FC236}">
                    <a16:creationId xmlns:a16="http://schemas.microsoft.com/office/drawing/2014/main" id="{B7E1A5CE-493F-9CF9-4004-595E50688619}"/>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grpSp>
        <p:nvGrpSpPr>
          <p:cNvPr id="93" name="Group 7">
            <a:extLst>
              <a:ext uri="{FF2B5EF4-FFF2-40B4-BE49-F238E27FC236}">
                <a16:creationId xmlns:a16="http://schemas.microsoft.com/office/drawing/2014/main" id="{00A10CAB-E58D-AC5E-8308-FA083451C3E7}"/>
              </a:ext>
            </a:extLst>
          </p:cNvPr>
          <p:cNvGrpSpPr/>
          <p:nvPr/>
        </p:nvGrpSpPr>
        <p:grpSpPr>
          <a:xfrm>
            <a:off x="3186116" y="800669"/>
            <a:ext cx="146062" cy="149950"/>
            <a:chOff x="0" y="0"/>
            <a:chExt cx="3741232" cy="3821539"/>
          </a:xfrm>
        </p:grpSpPr>
        <p:sp>
          <p:nvSpPr>
            <p:cNvPr id="94" name="Freeform 8">
              <a:extLst>
                <a:ext uri="{FF2B5EF4-FFF2-40B4-BE49-F238E27FC236}">
                  <a16:creationId xmlns:a16="http://schemas.microsoft.com/office/drawing/2014/main" id="{F57DD41A-3679-9781-3A14-52AB40C373EE}"/>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5" name="Freeform 9">
              <a:extLst>
                <a:ext uri="{FF2B5EF4-FFF2-40B4-BE49-F238E27FC236}">
                  <a16:creationId xmlns:a16="http://schemas.microsoft.com/office/drawing/2014/main" id="{FF2789E6-84C0-51D3-3125-443D779B51E8}"/>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96" name="Group 10">
              <a:extLst>
                <a:ext uri="{FF2B5EF4-FFF2-40B4-BE49-F238E27FC236}">
                  <a16:creationId xmlns:a16="http://schemas.microsoft.com/office/drawing/2014/main" id="{8610E674-C949-13D7-5DC7-0B474E3EA03A}"/>
                </a:ext>
              </a:extLst>
            </p:cNvPr>
            <p:cNvGrpSpPr/>
            <p:nvPr/>
          </p:nvGrpSpPr>
          <p:grpSpPr>
            <a:xfrm>
              <a:off x="0" y="1810741"/>
              <a:ext cx="852996" cy="852996"/>
              <a:chOff x="0" y="0"/>
              <a:chExt cx="812800" cy="812800"/>
            </a:xfrm>
          </p:grpSpPr>
          <p:sp>
            <p:nvSpPr>
              <p:cNvPr id="100" name="Freeform 11">
                <a:extLst>
                  <a:ext uri="{FF2B5EF4-FFF2-40B4-BE49-F238E27FC236}">
                    <a16:creationId xmlns:a16="http://schemas.microsoft.com/office/drawing/2014/main" id="{70DDBFC8-0BD6-D184-5BD1-03D54FA7795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a:p>
            </p:txBody>
          </p:sp>
          <p:sp>
            <p:nvSpPr>
              <p:cNvPr id="101" name="TextBox 12">
                <a:extLst>
                  <a:ext uri="{FF2B5EF4-FFF2-40B4-BE49-F238E27FC236}">
                    <a16:creationId xmlns:a16="http://schemas.microsoft.com/office/drawing/2014/main" id="{FC6EB86E-3E89-EC42-0018-229EBF8FEF86}"/>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97" name="Group 13">
              <a:extLst>
                <a:ext uri="{FF2B5EF4-FFF2-40B4-BE49-F238E27FC236}">
                  <a16:creationId xmlns:a16="http://schemas.microsoft.com/office/drawing/2014/main" id="{A2934EE3-6309-2EE0-D67A-D32DCFE80C30}"/>
                </a:ext>
              </a:extLst>
            </p:cNvPr>
            <p:cNvGrpSpPr/>
            <p:nvPr/>
          </p:nvGrpSpPr>
          <p:grpSpPr>
            <a:xfrm>
              <a:off x="2570638" y="270521"/>
              <a:ext cx="583309" cy="583309"/>
              <a:chOff x="0" y="0"/>
              <a:chExt cx="812800" cy="812800"/>
            </a:xfrm>
          </p:grpSpPr>
          <p:sp>
            <p:nvSpPr>
              <p:cNvPr id="98" name="Freeform 14">
                <a:extLst>
                  <a:ext uri="{FF2B5EF4-FFF2-40B4-BE49-F238E27FC236}">
                    <a16:creationId xmlns:a16="http://schemas.microsoft.com/office/drawing/2014/main" id="{D6AF3C16-8BC9-E223-FB92-79338F3F163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a:p>
            </p:txBody>
          </p:sp>
          <p:sp>
            <p:nvSpPr>
              <p:cNvPr id="99" name="TextBox 15">
                <a:extLst>
                  <a:ext uri="{FF2B5EF4-FFF2-40B4-BE49-F238E27FC236}">
                    <a16:creationId xmlns:a16="http://schemas.microsoft.com/office/drawing/2014/main" id="{1E4BC78C-C0A7-C049-45E1-C138C7E49B07}"/>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pic>
        <p:nvPicPr>
          <p:cNvPr id="53" name="Picture 52" descr="A picture containing shape&#10;&#10;Description automatically generated">
            <a:extLst>
              <a:ext uri="{FF2B5EF4-FFF2-40B4-BE49-F238E27FC236}">
                <a16:creationId xmlns:a16="http://schemas.microsoft.com/office/drawing/2014/main" id="{B9E8C753-352C-D03C-B550-AE4B317FCD9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679192">
            <a:off x="9298564" y="4672899"/>
            <a:ext cx="321362" cy="277934"/>
          </a:xfrm>
          <a:prstGeom prst="rect">
            <a:avLst/>
          </a:prstGeom>
        </p:spPr>
      </p:pic>
      <p:sp>
        <p:nvSpPr>
          <p:cNvPr id="54" name="TextBox 53">
            <a:extLst>
              <a:ext uri="{FF2B5EF4-FFF2-40B4-BE49-F238E27FC236}">
                <a16:creationId xmlns:a16="http://schemas.microsoft.com/office/drawing/2014/main" id="{2E02B9CB-4621-C482-1F33-75472E49066E}"/>
              </a:ext>
            </a:extLst>
          </p:cNvPr>
          <p:cNvSpPr txBox="1"/>
          <p:nvPr/>
        </p:nvSpPr>
        <p:spPr>
          <a:xfrm>
            <a:off x="9185631" y="5069548"/>
            <a:ext cx="596695" cy="338554"/>
          </a:xfrm>
          <a:prstGeom prst="rect">
            <a:avLst/>
          </a:prstGeom>
          <a:noFill/>
        </p:spPr>
        <p:txBody>
          <a:bodyPr wrap="square" rtlCol="0">
            <a:spAutoFit/>
          </a:bodyPr>
          <a:lstStyle/>
          <a:p>
            <a:pPr algn="ctr"/>
            <a:r>
              <a:rPr lang="en-GB" sz="800">
                <a:latin typeface="Century Gothic" panose="020B0502020202020204" pitchFamily="34" charset="0"/>
              </a:rPr>
              <a:t>Chef’s Special</a:t>
            </a:r>
            <a:endParaRPr lang="en-GB" sz="800" b="1">
              <a:latin typeface="Century Gothic" panose="020B0502020202020204" pitchFamily="34" charset="0"/>
            </a:endParaRPr>
          </a:p>
        </p:txBody>
      </p:sp>
      <p:pic>
        <p:nvPicPr>
          <p:cNvPr id="55" name="Picture 54" descr="A picture containing shape&#10;&#10;Description automatically generated">
            <a:extLst>
              <a:ext uri="{FF2B5EF4-FFF2-40B4-BE49-F238E27FC236}">
                <a16:creationId xmlns:a16="http://schemas.microsoft.com/office/drawing/2014/main" id="{DE510DFA-1897-201C-E757-1270B2BBFA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679192">
            <a:off x="6037346" y="4344683"/>
            <a:ext cx="321362" cy="277934"/>
          </a:xfrm>
          <a:prstGeom prst="rect">
            <a:avLst/>
          </a:prstGeom>
        </p:spPr>
      </p:pic>
      <p:sp>
        <p:nvSpPr>
          <p:cNvPr id="56" name="TextBox 55">
            <a:extLst>
              <a:ext uri="{FF2B5EF4-FFF2-40B4-BE49-F238E27FC236}">
                <a16:creationId xmlns:a16="http://schemas.microsoft.com/office/drawing/2014/main" id="{ACC58795-E639-1A68-199F-AC2E7700ABD0}"/>
              </a:ext>
            </a:extLst>
          </p:cNvPr>
          <p:cNvSpPr txBox="1"/>
          <p:nvPr/>
        </p:nvSpPr>
        <p:spPr>
          <a:xfrm>
            <a:off x="176212" y="6061594"/>
            <a:ext cx="9553575" cy="992579"/>
          </a:xfrm>
          <a:prstGeom prst="rect">
            <a:avLst/>
          </a:prstGeom>
          <a:noFill/>
        </p:spPr>
        <p:txBody>
          <a:bodyPr wrap="square" rtlCol="0">
            <a:spAutoFit/>
          </a:bodyPr>
          <a:lstStyle/>
          <a:p>
            <a:pPr algn="ctr"/>
            <a:endParaRPr lang="en-GB" sz="800" b="1">
              <a:solidFill>
                <a:srgbClr val="006662"/>
              </a:solidFill>
              <a:latin typeface="Century Gothic" panose="020B0502020202020204" pitchFamily="34" charset="0"/>
            </a:endParaRPr>
          </a:p>
          <a:p>
            <a:pPr algn="ctr"/>
            <a:endParaRPr lang="en-GB" sz="500">
              <a:solidFill>
                <a:srgbClr val="006662"/>
              </a:solidFill>
              <a:latin typeface="Century Gothic" panose="020B0502020202020204" pitchFamily="34" charset="0"/>
            </a:endParaRPr>
          </a:p>
          <a:p>
            <a:pPr algn="ctr"/>
            <a:r>
              <a:rPr lang="en-GB" sz="800">
                <a:solidFill>
                  <a:srgbClr val="006662"/>
                </a:solidFill>
                <a:latin typeface="Century Gothic" panose="020B0502020202020204" pitchFamily="34" charset="0"/>
              </a:rPr>
              <a:t>If you would like to know about particular allergens in foods, please ask a member of the catering team for information. If your child has a school lunch and has a food allergy or intolerance you will be asked to complete a form to ensure we have the necessary information to cater for your child. We use a large variety of ingredients in the preparation of our meals and due to the nature of our kitchens it is not possible to completely remove the risk of allergen cross contact.  </a:t>
            </a:r>
          </a:p>
          <a:p>
            <a:r>
              <a:rPr lang="en-GB" sz="1050" b="1">
                <a:latin typeface="Century Gothic" panose="020B0502020202020204" pitchFamily="34" charset="0"/>
              </a:rPr>
              <a:t> </a:t>
            </a:r>
          </a:p>
          <a:p>
            <a:endParaRPr lang="en-GB" sz="1100" b="1">
              <a:latin typeface="Century Gothic" panose="020B0502020202020204" pitchFamily="34" charset="0"/>
            </a:endParaRPr>
          </a:p>
        </p:txBody>
      </p:sp>
    </p:spTree>
    <p:extLst>
      <p:ext uri="{BB962C8B-B14F-4D97-AF65-F5344CB8AC3E}">
        <p14:creationId xmlns:p14="http://schemas.microsoft.com/office/powerpoint/2010/main" val="2778804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c315347-6dc2-4f31-871c-4fac13c8e90b">
      <Terms xmlns="http://schemas.microsoft.com/office/infopath/2007/PartnerControls"/>
    </lcf76f155ced4ddcb4097134ff3c332f>
    <TaxCatchAll xmlns="abd9c013-afd4-4605-a7aa-45ecbe72d026" xsi:nil="true"/>
    <Document_x0020_Type xmlns="cc315347-6dc2-4f31-871c-4fac13c8e90b">Menus</Document_x0020_Type>
    <NOTES xmlns="cc315347-6dc2-4f31-871c-4fac13c8e90b">From April 2026 to October 2026</NOTES>
    <Tags xmlns="cc315347-6dc2-4f31-871c-4fac13c8e90b">Menu</Tag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A86D735906C2045B630126150A2C9FD" ma:contentTypeVersion="21" ma:contentTypeDescription="Create a new document." ma:contentTypeScope="" ma:versionID="10671a9072849d219ff41260d80cde4c">
  <xsd:schema xmlns:xsd="http://www.w3.org/2001/XMLSchema" xmlns:xs="http://www.w3.org/2001/XMLSchema" xmlns:p="http://schemas.microsoft.com/office/2006/metadata/properties" xmlns:ns2="cc315347-6dc2-4f31-871c-4fac13c8e90b" xmlns:ns3="abd9c013-afd4-4605-a7aa-45ecbe72d026" targetNamespace="http://schemas.microsoft.com/office/2006/metadata/properties" ma:root="true" ma:fieldsID="c92aee4f736b14dc762fcc0d04dea306" ns2:_="" ns3:_="">
    <xsd:import namespace="cc315347-6dc2-4f31-871c-4fac13c8e90b"/>
    <xsd:import namespace="abd9c013-afd4-4605-a7aa-45ecbe72d026"/>
    <xsd:element name="properties">
      <xsd:complexType>
        <xsd:sequence>
          <xsd:element name="documentManagement">
            <xsd:complexType>
              <xsd:all>
                <xsd:element ref="ns2:Document_x0020_Type"/>
                <xsd:element ref="ns2:MediaServiceMetadata" minOccurs="0"/>
                <xsd:element ref="ns2:MediaServiceFastMetadata" minOccurs="0"/>
                <xsd:element ref="ns2:MediaLengthInSecond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Tag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15347-6dc2-4f31-871c-4fac13c8e90b" elementFormDefault="qualified">
    <xsd:import namespace="http://schemas.microsoft.com/office/2006/documentManagement/types"/>
    <xsd:import namespace="http://schemas.microsoft.com/office/infopath/2007/PartnerControls"/>
    <xsd:element name="Document_x0020_Type" ma:index="8" ma:displayName="Document Type" ma:default="Menus" ma:format="Dropdown" ma:internalName="Document_x0020_Type">
      <xsd:simpleType>
        <xsd:restriction base="dms:Choice">
          <xsd:enumeration value="Menus"/>
          <xsd:enumeration value="Recipes"/>
          <xsd:enumeration value="Allergens"/>
          <xsd:enumeration value="Added Benefits"/>
          <xsd:enumeration value="Standards"/>
          <xsd:enumeration value="Packed Lunch"/>
          <xsd:enumeration value="Theme &amp; Discovery Day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60fa401-c735-472c-b85f-e3677d3c5b3f"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Tags" ma:index="22" nillable="true" ma:displayName="Tags" ma:format="Dropdown" ma:internalName="Tags">
      <xsd:simpleType>
        <xsd:restriction base="dms:Choice">
          <xsd:enumeration value="Poster"/>
          <xsd:enumeration value="Bulletin"/>
          <xsd:enumeration value="Offers"/>
          <xsd:enumeration value="Menu"/>
          <xsd:enumeration value="Guide"/>
          <xsd:enumeration value="Recipes"/>
          <xsd:enumeration value="FS13"/>
          <xsd:enumeration value="Digital"/>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NOTES" ma:index="24"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d9c013-afd4-4605-a7aa-45ecbe72d02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54521f6-1ebf-4e9c-aee0-7875e57b3681}" ma:internalName="TaxCatchAll" ma:showField="CatchAllData" ma:web="abd9c013-afd4-4605-a7aa-45ecbe72d02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B8ED64-C6F3-4AA7-A4F8-D8EE960172A2}">
  <ds:schemaRefs>
    <ds:schemaRef ds:uri="http://schemas.microsoft.com/sharepoint/v3/contenttype/forms"/>
  </ds:schemaRefs>
</ds:datastoreItem>
</file>

<file path=customXml/itemProps2.xml><?xml version="1.0" encoding="utf-8"?>
<ds:datastoreItem xmlns:ds="http://schemas.openxmlformats.org/officeDocument/2006/customXml" ds:itemID="{38B72B72-EFE2-4371-B500-B2B9B1CA3EDB}">
  <ds:schemaRefs>
    <ds:schemaRef ds:uri="93f07fc0-f3cc-4d0b-9a4f-54b5dee9d132"/>
    <ds:schemaRef ds:uri="cfcc8f99-6edd-417c-8b08-e4af51aa64d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cc315347-6dc2-4f31-871c-4fac13c8e90b"/>
    <ds:schemaRef ds:uri="abd9c013-afd4-4605-a7aa-45ecbe72d026"/>
  </ds:schemaRefs>
</ds:datastoreItem>
</file>

<file path=customXml/itemProps3.xml><?xml version="1.0" encoding="utf-8"?>
<ds:datastoreItem xmlns:ds="http://schemas.openxmlformats.org/officeDocument/2006/customXml" ds:itemID="{5014389C-A486-44C3-AB50-D4DFD00845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15347-6dc2-4f31-871c-4fac13c8e90b"/>
    <ds:schemaRef ds:uri="abd9c013-afd4-4605-a7aa-45ecbe72d0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466</Words>
  <Application>Microsoft Office PowerPoint</Application>
  <PresentationFormat>A4 Paper (210x297 mm)</PresentationFormat>
  <Paragraphs>122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Century Gothic</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Christian Pass</dc:creator>
  <cp:lastModifiedBy>Penny Richards</cp:lastModifiedBy>
  <cp:revision>2</cp:revision>
  <cp:lastPrinted>2024-12-12T13:06:13Z</cp:lastPrinted>
  <dcterms:created xsi:type="dcterms:W3CDTF">2014-08-19T19:35:20Z</dcterms:created>
  <dcterms:modified xsi:type="dcterms:W3CDTF">2026-04-20T10:27:47Z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0x010100FA86D735906C2045B630126150A2C9FD</vt:lpwstr>
  </property>
  <property fmtid="{D5CDD505-2E9C-101B-9397-08002B2CF9AE}" pid="3" name="Company_x0020_Metadata">
    <vt:lpwstr>2;#CaterLink|6b7c7025-ee94-469a-84b5-af43f06be2f7</vt:lpwstr>
  </property>
  <property fmtid="{D5CDD505-2E9C-101B-9397-08002B2CF9AE}" pid="4" name="Company Metadata">
    <vt:lpwstr>2;#CaterLink</vt:lpwstr>
  </property>
  <property fmtid="{D5CDD505-2E9C-101B-9397-08002B2CF9AE}" pid="5" name="Order">
    <vt:r8>70900</vt:r8>
  </property>
  <property fmtid="{D5CDD505-2E9C-101B-9397-08002B2CF9AE}" pid="6" name="MediaServiceImageTags">
    <vt:lpwstr/>
  </property>
</Properties>
</file>