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61" r:id="rId5"/>
    <p:sldId id="262" r:id="rId6"/>
    <p:sldId id="260" r:id="rId7"/>
  </p:sldIdLst>
  <p:sldSz cx="9906000" cy="6858000" type="A4"/>
  <p:notesSz cx="6800850" cy="9932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D5B539-1324-4EDC-8E63-31A4DB0D6A12}" name="Anya Paulden" initials="AP" userId="S::apaulden@caterlinkltd.co.uk::7f992099-62e9-4989-ab88-eb576058b546" providerId="AD"/>
  <p188:author id="{752E9058-52FD-3EC8-57F4-3144F11E2DE1}" name="Marjon Willers" initials="MW" userId="S::marjon.willers@islington.gov.uk::18b10804-de98-4997-a135-4661599e62b1" providerId="AD"/>
  <p188:author id="{43F811E5-B371-6A28-BF9A-0F57DE4B7A28}" name="Alice Brealy" initials="AB" userId="S::abrealy@caterlinkltd.co.uk::702f5e84-6c0f-4bcb-baa0-ae526eff269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op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11F"/>
    <a:srgbClr val="FFF0D2"/>
    <a:srgbClr val="54BCEB"/>
    <a:srgbClr val="006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E5B7A-DD68-4BB7-B244-A670A3440C17}" v="1" dt="2026-09-25T09:11:25.8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>
      <p:cViewPr varScale="1">
        <p:scale>
          <a:sx n="111" d="100"/>
          <a:sy n="111" d="100"/>
        </p:scale>
        <p:origin x="1386" y="96"/>
      </p:cViewPr>
      <p:guideLst>
        <p:guide orient="horz" pos="2160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aring" userId="4474b4a1-bc8d-46ef-a534-1e209bb27282" providerId="ADAL" clId="{7BF63568-89B0-420B-A466-51112D6F81F4}"/>
    <pc:docChg chg="modSld">
      <pc:chgData name="Megan Waring" userId="4474b4a1-bc8d-46ef-a534-1e209bb27282" providerId="ADAL" clId="{7BF63568-89B0-420B-A466-51112D6F81F4}" dt="2026-09-25T09:11:25.810" v="0" actId="1076"/>
      <pc:docMkLst>
        <pc:docMk/>
      </pc:docMkLst>
      <pc:sldChg chg="modSp">
        <pc:chgData name="Megan Waring" userId="4474b4a1-bc8d-46ef-a534-1e209bb27282" providerId="ADAL" clId="{7BF63568-89B0-420B-A466-51112D6F81F4}" dt="2026-09-25T09:11:25.810" v="0" actId="1076"/>
        <pc:sldMkLst>
          <pc:docMk/>
          <pc:sldMk cId="2712171671" sldId="261"/>
        </pc:sldMkLst>
        <pc:picChg chg="mod">
          <ac:chgData name="Megan Waring" userId="4474b4a1-bc8d-46ef-a534-1e209bb27282" providerId="ADAL" clId="{7BF63568-89B0-420B-A466-51112D6F81F4}" dt="2026-09-25T09:11:25.810" v="0" actId="1076"/>
          <ac:picMkLst>
            <pc:docMk/>
            <pc:sldMk cId="2712171671" sldId="261"/>
            <ac:picMk id="28" creationId="{D299B1B1-4C0C-0C99-6AB4-92E79400BC3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7035" cy="498375"/>
          </a:xfrm>
          <a:prstGeom prst="rect">
            <a:avLst/>
          </a:prstGeom>
        </p:spPr>
        <p:txBody>
          <a:bodyPr vert="horz" lIns="91217" tIns="45607" rIns="91217" bIns="4560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048650" name="Date Placeholder 2"/>
          <p:cNvSpPr>
            <a:spLocks noGrp="1"/>
          </p:cNvSpPr>
          <p:nvPr>
            <p:ph type="dt" idx="1"/>
          </p:nvPr>
        </p:nvSpPr>
        <p:spPr>
          <a:xfrm>
            <a:off x="3852244" y="1"/>
            <a:ext cx="2947035" cy="498375"/>
          </a:xfrm>
          <a:prstGeom prst="rect">
            <a:avLst/>
          </a:prstGeom>
        </p:spPr>
        <p:txBody>
          <a:bodyPr vert="horz" lIns="91217" tIns="45607" rIns="91217" bIns="45607" rtlCol="0"/>
          <a:lstStyle>
            <a:lvl1pPr algn="r">
              <a:defRPr sz="1200"/>
            </a:lvl1pPr>
          </a:lstStyle>
          <a:p>
            <a:fld id="{222E43BF-527D-440D-8356-FC8BCEDDB5DC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51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1239838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17" tIns="45607" rIns="91217" bIns="45607" rtlCol="0" anchor="ctr"/>
          <a:lstStyle/>
          <a:p>
            <a:endParaRPr lang="en-GB" dirty="0"/>
          </a:p>
        </p:txBody>
      </p:sp>
      <p:sp>
        <p:nvSpPr>
          <p:cNvPr id="1048652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6" y="4780252"/>
            <a:ext cx="5440680" cy="3911113"/>
          </a:xfrm>
          <a:prstGeom prst="rect">
            <a:avLst/>
          </a:prstGeom>
        </p:spPr>
        <p:txBody>
          <a:bodyPr vert="horz" lIns="91217" tIns="45607" rIns="91217" bIns="456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9434619"/>
            <a:ext cx="2947035" cy="498373"/>
          </a:xfrm>
          <a:prstGeom prst="rect">
            <a:avLst/>
          </a:prstGeom>
        </p:spPr>
        <p:txBody>
          <a:bodyPr vert="horz" lIns="91217" tIns="45607" rIns="91217" bIns="4560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244" y="9434619"/>
            <a:ext cx="2947035" cy="498373"/>
          </a:xfrm>
          <a:prstGeom prst="rect">
            <a:avLst/>
          </a:prstGeom>
        </p:spPr>
        <p:txBody>
          <a:bodyPr vert="horz" lIns="91217" tIns="45607" rIns="91217" bIns="45607" rtlCol="0" anchor="b"/>
          <a:lstStyle>
            <a:lvl1pPr algn="r">
              <a:defRPr sz="1200"/>
            </a:lvl1pPr>
          </a:lstStyle>
          <a:p>
            <a:fld id="{22D8F38C-0513-424D-9F07-ACE2DBD6F9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79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F38C-0513-424D-9F07-ACE2DBD6F960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245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F38C-0513-424D-9F07-ACE2DBD6F96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8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F38C-0513-424D-9F07-ACE2DBD6F96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95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34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597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598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59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0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0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0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0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0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0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0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0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1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2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45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28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048629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3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2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01A62-7A48-4C58-849E-C45ADCCDA826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9E0C8-D700-4481-9575-E9D0947D9BAE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lendar with a horse and a tractor&#10;&#10;Description automatically generated with medium confidence">
            <a:extLst>
              <a:ext uri="{FF2B5EF4-FFF2-40B4-BE49-F238E27FC236}">
                <a16:creationId xmlns:a16="http://schemas.microsoft.com/office/drawing/2014/main" id="{19FECF1D-DF48-BC75-1056-3086E271D9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" y="0"/>
            <a:ext cx="9906000" cy="68580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FB86BE-9E20-3F94-0227-B5CA77A85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215337"/>
              </p:ext>
            </p:extLst>
          </p:nvPr>
        </p:nvGraphicFramePr>
        <p:xfrm>
          <a:off x="1589056" y="1977762"/>
          <a:ext cx="7992887" cy="235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755166121"/>
                    </a:ext>
                  </a:extLst>
                </a:gridCol>
                <a:gridCol w="1612979">
                  <a:extLst>
                    <a:ext uri="{9D8B030D-6E8A-4147-A177-3AD203B41FA5}">
                      <a16:colId xmlns:a16="http://schemas.microsoft.com/office/drawing/2014/main" val="2160322161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545935090"/>
                    </a:ext>
                  </a:extLst>
                </a:gridCol>
                <a:gridCol w="1527597">
                  <a:extLst>
                    <a:ext uri="{9D8B030D-6E8A-4147-A177-3AD203B41FA5}">
                      <a16:colId xmlns:a16="http://schemas.microsoft.com/office/drawing/2014/main" val="4140738672"/>
                    </a:ext>
                  </a:extLst>
                </a:gridCol>
                <a:gridCol w="1712762">
                  <a:extLst>
                    <a:ext uri="{9D8B030D-6E8A-4147-A177-3AD203B41FA5}">
                      <a16:colId xmlns:a16="http://schemas.microsoft.com/office/drawing/2014/main" val="926408775"/>
                    </a:ext>
                  </a:extLst>
                </a:gridCol>
              </a:tblGrid>
              <a:tr h="29699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Classic Soya Mince Spaghetti Bolognaise (VE)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Wholemeal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Pasta (VE)</a:t>
                      </a:r>
                      <a:endParaRPr lang="en-GB" sz="750" b="0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Mildly Spiced Mixed Bean Jollof Rice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Butternut Squash &amp; Lentil Lasagne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u="non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 (VE) with Natural Yoghurt  (V)</a:t>
                      </a:r>
                      <a:endParaRPr lang="en-GB" sz="750" b="0" u="none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502629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Wholemeal Tomato and Lentil pasta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44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u="non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Red Pepper &amp; Cheese Frittata (V) with Mashed Potato and Gravy (VE) </a:t>
                      </a:r>
                      <a:endParaRPr lang="en-GB" sz="750" b="0" u="none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30859"/>
                  </a:ext>
                </a:extLst>
              </a:tr>
              <a:tr h="375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Hearty Beef &amp; Lentil Bolognaise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Wholemeal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Pasta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Chicken Jollof Rice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Beef &amp; Lentil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Lasagne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Lao UI" panose="020B0502040204020203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435768"/>
                  </a:ext>
                </a:extLst>
              </a:tr>
              <a:tr h="37719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Broccoli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Sweetcorn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&amp; Mixed Leaf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Spring Greens (VE), Cauliflower (VE)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&amp; Carrot Sticks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Green Beans (VE), Red Cabbage (VE) &amp; Grated Carrot &amp; Raisin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Carrot &amp; Courgette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Medley (VE) &amp; Potato &amp; Chive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750" b="0" u="non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Roast Chicken with Gravy and Mash</a:t>
                      </a:r>
                      <a:endParaRPr lang="en-GB" sz="750" b="0" u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4121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&amp; Banana Fingers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89648"/>
                  </a:ext>
                </a:extLst>
              </a:tr>
              <a:tr h="2188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with </a:t>
                      </a: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Tinned Pears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&amp; Fresh Fruit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Pear Cobbler (VE)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Custard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u="non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Steamed Peas (VE), Baked Beans (VE) &amp; Sweetcorn Salsa (VE)</a:t>
                      </a:r>
                      <a:endParaRPr lang="en-GB" sz="750" b="0" u="none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700615"/>
                  </a:ext>
                </a:extLst>
              </a:tr>
              <a:tr h="140682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A selection of seasonal fresh fruits served daily including apple, pear, banana, oranges &amp; melon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2310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3DA5D8-6FDA-A0B6-30AD-2824698D8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212881"/>
              </p:ext>
            </p:extLst>
          </p:nvPr>
        </p:nvGraphicFramePr>
        <p:xfrm>
          <a:off x="1655206" y="426000"/>
          <a:ext cx="7906305" cy="1137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261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137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Weetabix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Boiled Egg (V), Wholemeal Soldiers (VE) &amp; Roasted Tomatoes (VE)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Peach &amp; Berry Porridge made with Milk 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Pancake (V)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Wedges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Weetabix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Red Pepper Frittata (V)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Toasted English Muffin (V) and Mushrooms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Peach, Berry &amp; Porridge made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Crumpets (V) with Spread (VE)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Fingers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Porridge made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Milk (V)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Bagel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Berries &amp; Watermelon (VE)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BA660BC-D958-8F91-D130-3C2DD97F0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91023"/>
              </p:ext>
            </p:extLst>
          </p:nvPr>
        </p:nvGraphicFramePr>
        <p:xfrm>
          <a:off x="1623081" y="1567923"/>
          <a:ext cx="793843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Spread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Melon Fingers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Pitta Sticks  (V) and Cucumber Sticks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Fingers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Bread Fingers (VE) with Houmous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3023FD0-7331-5BCE-0F4A-67E69DE97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903581"/>
              </p:ext>
            </p:extLst>
          </p:nvPr>
        </p:nvGraphicFramePr>
        <p:xfrm>
          <a:off x="1601894" y="4249775"/>
          <a:ext cx="7938430" cy="51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5122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Crudités (VE)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Yoghurt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Cucumber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Pitta Sticks (VE) and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 Houmous (VE)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 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Slices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S</a:t>
                      </a: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oft Cheese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Pepper and Carrot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Crudités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1EA7A1-B301-26AF-1C35-7D333F7E6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45808"/>
              </p:ext>
            </p:extLst>
          </p:nvPr>
        </p:nvGraphicFramePr>
        <p:xfrm>
          <a:off x="1665145" y="4803433"/>
          <a:ext cx="7854300" cy="123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860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1528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Houmous (VE) &amp; Crudites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Cheese on Toast (V) with Carrot and Beetroot Slaw (VE)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Pear (VE) &amp; Cheese Slices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Caribbean Squash &amp; Butterbean Curry (VE)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Tuna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Pasta Bake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 Wholemeal Lentil Pasta Bake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Broccoli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with Orange Wedges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Baked Beans (VE) on 50% Wholemeal Toast (VE) with Mushrooms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Melon (VE) &amp; Natural Yoghurt (V)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Afternoon Tea Picnic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Toast Fingers with: egg mayonnaise (V), cream cheese and cucumber (V) or </a:t>
                      </a: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butter bean dip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and salsa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Fruit &amp; Veg: Pineapple (VE) &amp; Tomato Quarters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pSp>
        <p:nvGrpSpPr>
          <p:cNvPr id="53" name="Group 52">
            <a:extLst>
              <a:ext uri="{FF2B5EF4-FFF2-40B4-BE49-F238E27FC236}">
                <a16:creationId xmlns:a16="http://schemas.microsoft.com/office/drawing/2014/main" id="{000F2391-F41B-204D-1BA0-1B495ADC4D86}"/>
              </a:ext>
            </a:extLst>
          </p:cNvPr>
          <p:cNvGrpSpPr/>
          <p:nvPr/>
        </p:nvGrpSpPr>
        <p:grpSpPr>
          <a:xfrm>
            <a:off x="2861667" y="2726930"/>
            <a:ext cx="232983" cy="232828"/>
            <a:chOff x="0" y="184916"/>
            <a:chExt cx="3741232" cy="3636623"/>
          </a:xfrm>
        </p:grpSpPr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99F7B1C3-912F-6014-1635-17CE4C72B8F4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8108F47A-1958-287E-FA45-C60C543EC740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EC73826-0E79-F127-E447-B62C2E6B7EE1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0" name="Freeform 11">
                <a:extLst>
                  <a:ext uri="{FF2B5EF4-FFF2-40B4-BE49-F238E27FC236}">
                    <a16:creationId xmlns:a16="http://schemas.microsoft.com/office/drawing/2014/main" id="{9241A9C8-4900-AE9B-75AF-F90391FD0C2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1" name="TextBox 12">
                <a:extLst>
                  <a:ext uri="{FF2B5EF4-FFF2-40B4-BE49-F238E27FC236}">
                    <a16:creationId xmlns:a16="http://schemas.microsoft.com/office/drawing/2014/main" id="{8786861A-BA60-8366-20A1-1C2CCFA8F7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E44E43-A07F-68ED-5BDF-E64FCF2950F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1052DD73-3B2C-54DB-E916-AB5D3239349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9" name="TextBox 15">
                <a:extLst>
                  <a:ext uri="{FF2B5EF4-FFF2-40B4-BE49-F238E27FC236}">
                    <a16:creationId xmlns:a16="http://schemas.microsoft.com/office/drawing/2014/main" id="{72D84672-85E4-FB0B-9C54-ED56E335141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968575D-EA78-C9AE-B3F5-E1218FDC8593}"/>
              </a:ext>
            </a:extLst>
          </p:cNvPr>
          <p:cNvGrpSpPr/>
          <p:nvPr/>
        </p:nvGrpSpPr>
        <p:grpSpPr>
          <a:xfrm>
            <a:off x="7456231" y="2862469"/>
            <a:ext cx="232983" cy="232828"/>
            <a:chOff x="0" y="184916"/>
            <a:chExt cx="3741232" cy="3636623"/>
          </a:xfrm>
        </p:grpSpPr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31A2EB3A-FEFB-0EF2-8A37-ACC05CE6BB44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111F59CD-BE21-019D-698B-DAC501D7CA4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A6E64C3-D355-40A1-9396-9C1D7F753D3C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9" name="Freeform 11">
                <a:extLst>
                  <a:ext uri="{FF2B5EF4-FFF2-40B4-BE49-F238E27FC236}">
                    <a16:creationId xmlns:a16="http://schemas.microsoft.com/office/drawing/2014/main" id="{39810413-ADF4-23D2-7B04-6CC3477A550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0" name="TextBox 12">
                <a:extLst>
                  <a:ext uri="{FF2B5EF4-FFF2-40B4-BE49-F238E27FC236}">
                    <a16:creationId xmlns:a16="http://schemas.microsoft.com/office/drawing/2014/main" id="{4CECEF64-D7F0-936D-DE6C-395403005BA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470A2C5-B96E-D1B8-FFB8-945C17F17D7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7" name="Freeform 14">
                <a:extLst>
                  <a:ext uri="{FF2B5EF4-FFF2-40B4-BE49-F238E27FC236}">
                    <a16:creationId xmlns:a16="http://schemas.microsoft.com/office/drawing/2014/main" id="{469B94AE-168D-35BD-B412-D89D7523C3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8" name="TextBox 15">
                <a:extLst>
                  <a:ext uri="{FF2B5EF4-FFF2-40B4-BE49-F238E27FC236}">
                    <a16:creationId xmlns:a16="http://schemas.microsoft.com/office/drawing/2014/main" id="{F4FCBBC4-6C0A-EECC-C7BA-008990A41F1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74" name="Freeform 23">
            <a:extLst>
              <a:ext uri="{FF2B5EF4-FFF2-40B4-BE49-F238E27FC236}">
                <a16:creationId xmlns:a16="http://schemas.microsoft.com/office/drawing/2014/main" id="{B9091E36-9AB0-E32A-1693-182C86472C6F}"/>
              </a:ext>
            </a:extLst>
          </p:cNvPr>
          <p:cNvSpPr/>
          <p:nvPr/>
        </p:nvSpPr>
        <p:spPr>
          <a:xfrm flipH="1">
            <a:off x="2944887" y="227687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5" name="Freeform 23">
            <a:extLst>
              <a:ext uri="{FF2B5EF4-FFF2-40B4-BE49-F238E27FC236}">
                <a16:creationId xmlns:a16="http://schemas.microsoft.com/office/drawing/2014/main" id="{CE1E539D-D5B9-AB04-42C4-3855DEC838AA}"/>
              </a:ext>
            </a:extLst>
          </p:cNvPr>
          <p:cNvSpPr/>
          <p:nvPr/>
        </p:nvSpPr>
        <p:spPr>
          <a:xfrm flipH="1">
            <a:off x="2975548" y="2984031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77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C54E55B0-14D7-38FA-6740-744D0D6C8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3301420" y="733672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Freeform 23">
            <a:extLst>
              <a:ext uri="{FF2B5EF4-FFF2-40B4-BE49-F238E27FC236}">
                <a16:creationId xmlns:a16="http://schemas.microsoft.com/office/drawing/2014/main" id="{11FC5AEB-46AA-0078-DE28-B35FA2DBD77C}"/>
              </a:ext>
            </a:extLst>
          </p:cNvPr>
          <p:cNvSpPr/>
          <p:nvPr/>
        </p:nvSpPr>
        <p:spPr>
          <a:xfrm flipH="1">
            <a:off x="2930919" y="74067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0" name="Freeform 23">
            <a:extLst>
              <a:ext uri="{FF2B5EF4-FFF2-40B4-BE49-F238E27FC236}">
                <a16:creationId xmlns:a16="http://schemas.microsoft.com/office/drawing/2014/main" id="{B21A3A1C-5B65-1A98-20C6-2DFAB6B5FBA1}"/>
              </a:ext>
            </a:extLst>
          </p:cNvPr>
          <p:cNvSpPr/>
          <p:nvPr/>
        </p:nvSpPr>
        <p:spPr>
          <a:xfrm flipH="1">
            <a:off x="4544465" y="74067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1" name="Freeform 23">
            <a:extLst>
              <a:ext uri="{FF2B5EF4-FFF2-40B4-BE49-F238E27FC236}">
                <a16:creationId xmlns:a16="http://schemas.microsoft.com/office/drawing/2014/main" id="{68E7EB23-A1E8-1AC5-F11C-ABF6BC9641E7}"/>
              </a:ext>
            </a:extLst>
          </p:cNvPr>
          <p:cNvSpPr/>
          <p:nvPr/>
        </p:nvSpPr>
        <p:spPr>
          <a:xfrm flipH="1">
            <a:off x="6084697" y="74067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2" name="Freeform 23">
            <a:extLst>
              <a:ext uri="{FF2B5EF4-FFF2-40B4-BE49-F238E27FC236}">
                <a16:creationId xmlns:a16="http://schemas.microsoft.com/office/drawing/2014/main" id="{C7578E2C-1F7D-8B52-5DCA-B8F15CB1FD70}"/>
              </a:ext>
            </a:extLst>
          </p:cNvPr>
          <p:cNvSpPr/>
          <p:nvPr/>
        </p:nvSpPr>
        <p:spPr>
          <a:xfrm flipH="1">
            <a:off x="7800299" y="81790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3" name="Freeform 23">
            <a:extLst>
              <a:ext uri="{FF2B5EF4-FFF2-40B4-BE49-F238E27FC236}">
                <a16:creationId xmlns:a16="http://schemas.microsoft.com/office/drawing/2014/main" id="{35C88A8D-A454-2886-E47C-B4BD41B57612}"/>
              </a:ext>
            </a:extLst>
          </p:cNvPr>
          <p:cNvSpPr/>
          <p:nvPr/>
        </p:nvSpPr>
        <p:spPr>
          <a:xfrm flipH="1">
            <a:off x="9372596" y="53684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4" name="Freeform 23">
            <a:extLst>
              <a:ext uri="{FF2B5EF4-FFF2-40B4-BE49-F238E27FC236}">
                <a16:creationId xmlns:a16="http://schemas.microsoft.com/office/drawing/2014/main" id="{95A39C1C-9C31-B15B-8C29-1B13DDFAA9BB}"/>
              </a:ext>
            </a:extLst>
          </p:cNvPr>
          <p:cNvSpPr/>
          <p:nvPr/>
        </p:nvSpPr>
        <p:spPr>
          <a:xfrm flipH="1">
            <a:off x="2936776" y="125974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10334B-3EFE-48FB-2E29-09ED2CC577E3}"/>
              </a:ext>
            </a:extLst>
          </p:cNvPr>
          <p:cNvSpPr txBox="1"/>
          <p:nvPr/>
        </p:nvSpPr>
        <p:spPr>
          <a:xfrm>
            <a:off x="-130250" y="-11310"/>
            <a:ext cx="228435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+mn-lt"/>
                <a:cs typeface="Aharoni" panose="02010803020104030203" pitchFamily="2" charset="-79"/>
              </a:rPr>
              <a:t>ISLINGTON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/>
                <a:cs typeface="Aharoni" panose="02010803020104030203" pitchFamily="2" charset="-79"/>
              </a:rPr>
              <a:t> EARLY YEARS 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MENU </a:t>
            </a:r>
            <a:r>
              <a:rPr lang="en-GB" sz="12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WEEK ONE</a:t>
            </a:r>
          </a:p>
          <a:p>
            <a:endParaRPr lang="en-GB" dirty="0"/>
          </a:p>
        </p:txBody>
      </p:sp>
      <p:pic>
        <p:nvPicPr>
          <p:cNvPr id="7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1C609C8E-AEBE-B388-7893-0A2681142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6393160" y="2285347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2CB5F84F-2FE2-F8AB-3BB3-95F40D518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6688250" y="2836218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23">
            <a:extLst>
              <a:ext uri="{FF2B5EF4-FFF2-40B4-BE49-F238E27FC236}">
                <a16:creationId xmlns:a16="http://schemas.microsoft.com/office/drawing/2014/main" id="{DD81A502-7209-6F82-E269-78B973EA7BC9}"/>
              </a:ext>
            </a:extLst>
          </p:cNvPr>
          <p:cNvSpPr/>
          <p:nvPr/>
        </p:nvSpPr>
        <p:spPr>
          <a:xfrm flipH="1">
            <a:off x="9417496" y="184344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reeform 23">
            <a:extLst>
              <a:ext uri="{FF2B5EF4-FFF2-40B4-BE49-F238E27FC236}">
                <a16:creationId xmlns:a16="http://schemas.microsoft.com/office/drawing/2014/main" id="{98CE0753-62AD-0978-3736-B0CAF67113C1}"/>
              </a:ext>
            </a:extLst>
          </p:cNvPr>
          <p:cNvSpPr/>
          <p:nvPr/>
        </p:nvSpPr>
        <p:spPr>
          <a:xfrm flipH="1">
            <a:off x="6156705" y="1844824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reeform 23">
            <a:extLst>
              <a:ext uri="{FF2B5EF4-FFF2-40B4-BE49-F238E27FC236}">
                <a16:creationId xmlns:a16="http://schemas.microsoft.com/office/drawing/2014/main" id="{2F27A701-4581-3599-EEF6-93153AC4D5D9}"/>
              </a:ext>
            </a:extLst>
          </p:cNvPr>
          <p:cNvSpPr/>
          <p:nvPr/>
        </p:nvSpPr>
        <p:spPr>
          <a:xfrm flipH="1">
            <a:off x="6113066" y="484091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723B9CCE-182C-8315-B069-084E6CEB4B18}"/>
              </a:ext>
            </a:extLst>
          </p:cNvPr>
          <p:cNvSpPr/>
          <p:nvPr/>
        </p:nvSpPr>
        <p:spPr>
          <a:xfrm flipH="1">
            <a:off x="6106604" y="5254235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6" name="Picture 15" descr="A picture containing object&#10;&#10;Description automatically generated">
            <a:extLst>
              <a:ext uri="{FF2B5EF4-FFF2-40B4-BE49-F238E27FC236}">
                <a16:creationId xmlns:a16="http://schemas.microsoft.com/office/drawing/2014/main" id="{EF32A440-34D9-2543-7C96-DED9065D98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63573" y="1329157"/>
            <a:ext cx="247427" cy="151432"/>
          </a:xfrm>
          <a:prstGeom prst="rect">
            <a:avLst/>
          </a:prstGeom>
        </p:spPr>
      </p:pic>
      <p:pic>
        <p:nvPicPr>
          <p:cNvPr id="34" name="Picture 33" descr="A picture containing object&#10;&#10;Description automatically generated">
            <a:extLst>
              <a:ext uri="{FF2B5EF4-FFF2-40B4-BE49-F238E27FC236}">
                <a16:creationId xmlns:a16="http://schemas.microsoft.com/office/drawing/2014/main" id="{D1BC5D07-AE03-FBBA-2C13-1985DF1E1C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730037" y="1280299"/>
            <a:ext cx="247427" cy="151432"/>
          </a:xfrm>
          <a:prstGeom prst="rect">
            <a:avLst/>
          </a:prstGeom>
        </p:spPr>
      </p:pic>
      <p:pic>
        <p:nvPicPr>
          <p:cNvPr id="35" name="Picture 34" descr="A picture containing object&#10;&#10;Description automatically generated">
            <a:extLst>
              <a:ext uri="{FF2B5EF4-FFF2-40B4-BE49-F238E27FC236}">
                <a16:creationId xmlns:a16="http://schemas.microsoft.com/office/drawing/2014/main" id="{492FE374-EA3F-C1AF-25E4-22EABE5365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41798" y="1259476"/>
            <a:ext cx="247427" cy="151432"/>
          </a:xfrm>
          <a:prstGeom prst="rect">
            <a:avLst/>
          </a:prstGeom>
        </p:spPr>
      </p:pic>
      <p:pic>
        <p:nvPicPr>
          <p:cNvPr id="36" name="Picture 35" descr="A picture containing object&#10;&#10;Description automatically generated">
            <a:extLst>
              <a:ext uri="{FF2B5EF4-FFF2-40B4-BE49-F238E27FC236}">
                <a16:creationId xmlns:a16="http://schemas.microsoft.com/office/drawing/2014/main" id="{10607C67-C6CB-A670-AEEE-FCCE4B65DC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63574" y="1852227"/>
            <a:ext cx="247427" cy="151432"/>
          </a:xfrm>
          <a:prstGeom prst="rect">
            <a:avLst/>
          </a:prstGeom>
        </p:spPr>
      </p:pic>
      <p:pic>
        <p:nvPicPr>
          <p:cNvPr id="37" name="Picture 36" descr="A picture containing object&#10;&#10;Description automatically generated">
            <a:extLst>
              <a:ext uri="{FF2B5EF4-FFF2-40B4-BE49-F238E27FC236}">
                <a16:creationId xmlns:a16="http://schemas.microsoft.com/office/drawing/2014/main" id="{5A6276E8-1ABB-099B-75E3-1C1A8212D3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619045" y="1840686"/>
            <a:ext cx="247427" cy="151432"/>
          </a:xfrm>
          <a:prstGeom prst="rect">
            <a:avLst/>
          </a:prstGeom>
        </p:spPr>
      </p:pic>
      <p:pic>
        <p:nvPicPr>
          <p:cNvPr id="38" name="Picture 37" descr="A picture containing object&#10;&#10;Description automatically generated">
            <a:extLst>
              <a:ext uri="{FF2B5EF4-FFF2-40B4-BE49-F238E27FC236}">
                <a16:creationId xmlns:a16="http://schemas.microsoft.com/office/drawing/2014/main" id="{2C1B78C7-606B-E01C-A340-DFF21D727D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00584" y="1875977"/>
            <a:ext cx="247427" cy="151432"/>
          </a:xfrm>
          <a:prstGeom prst="rect">
            <a:avLst/>
          </a:prstGeom>
        </p:spPr>
      </p:pic>
      <p:pic>
        <p:nvPicPr>
          <p:cNvPr id="39" name="Picture 38" descr="A picture containing object&#10;&#10;Description automatically generated">
            <a:extLst>
              <a:ext uri="{FF2B5EF4-FFF2-40B4-BE49-F238E27FC236}">
                <a16:creationId xmlns:a16="http://schemas.microsoft.com/office/drawing/2014/main" id="{C8FBB9F1-4EDC-3921-CACD-E6F146BA0F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297544" y="2760503"/>
            <a:ext cx="247427" cy="151432"/>
          </a:xfrm>
          <a:prstGeom prst="rect">
            <a:avLst/>
          </a:prstGeom>
        </p:spPr>
      </p:pic>
      <p:pic>
        <p:nvPicPr>
          <p:cNvPr id="40" name="Picture 39" descr="A picture containing object&#10;&#10;Description automatically generated">
            <a:extLst>
              <a:ext uri="{FF2B5EF4-FFF2-40B4-BE49-F238E27FC236}">
                <a16:creationId xmlns:a16="http://schemas.microsoft.com/office/drawing/2014/main" id="{8596DD27-7288-DE60-4131-5C367D4761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45595" y="2463114"/>
            <a:ext cx="247427" cy="151432"/>
          </a:xfrm>
          <a:prstGeom prst="rect">
            <a:avLst/>
          </a:prstGeom>
        </p:spPr>
      </p:pic>
      <p:pic>
        <p:nvPicPr>
          <p:cNvPr id="41" name="Picture 40" descr="A picture containing object&#10;&#10;Description automatically generated">
            <a:extLst>
              <a:ext uri="{FF2B5EF4-FFF2-40B4-BE49-F238E27FC236}">
                <a16:creationId xmlns:a16="http://schemas.microsoft.com/office/drawing/2014/main" id="{36262D83-AC37-4CD5-5361-083D4A07EC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737794" y="2478572"/>
            <a:ext cx="247427" cy="151432"/>
          </a:xfrm>
          <a:prstGeom prst="rect">
            <a:avLst/>
          </a:prstGeom>
        </p:spPr>
      </p:pic>
      <p:pic>
        <p:nvPicPr>
          <p:cNvPr id="42" name="Picture 41" descr="A picture containing object&#10;&#10;Description automatically generated">
            <a:extLst>
              <a:ext uri="{FF2B5EF4-FFF2-40B4-BE49-F238E27FC236}">
                <a16:creationId xmlns:a16="http://schemas.microsoft.com/office/drawing/2014/main" id="{82787830-50F7-D9BE-7E7C-06A6C8E330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951696" y="3512433"/>
            <a:ext cx="247427" cy="151432"/>
          </a:xfrm>
          <a:prstGeom prst="rect">
            <a:avLst/>
          </a:prstGeom>
        </p:spPr>
      </p:pic>
      <p:pic>
        <p:nvPicPr>
          <p:cNvPr id="44" name="Picture 43" descr="A picture containing object&#10;&#10;Description automatically generated">
            <a:extLst>
              <a:ext uri="{FF2B5EF4-FFF2-40B4-BE49-F238E27FC236}">
                <a16:creationId xmlns:a16="http://schemas.microsoft.com/office/drawing/2014/main" id="{176597E3-4390-E088-7A44-848E7F06F4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113414" y="3580995"/>
            <a:ext cx="247427" cy="151432"/>
          </a:xfrm>
          <a:prstGeom prst="rect">
            <a:avLst/>
          </a:prstGeom>
        </p:spPr>
      </p:pic>
      <p:pic>
        <p:nvPicPr>
          <p:cNvPr id="45" name="Picture 44" descr="A picture containing object&#10;&#10;Description automatically generated">
            <a:extLst>
              <a:ext uri="{FF2B5EF4-FFF2-40B4-BE49-F238E27FC236}">
                <a16:creationId xmlns:a16="http://schemas.microsoft.com/office/drawing/2014/main" id="{164D705F-A609-DA84-26D2-F6A2A8539E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598472" y="3508096"/>
            <a:ext cx="247427" cy="151432"/>
          </a:xfrm>
          <a:prstGeom prst="rect">
            <a:avLst/>
          </a:prstGeom>
        </p:spPr>
      </p:pic>
      <p:pic>
        <p:nvPicPr>
          <p:cNvPr id="46" name="Picture 45" descr="A picture containing object&#10;&#10;Description automatically generated">
            <a:extLst>
              <a:ext uri="{FF2B5EF4-FFF2-40B4-BE49-F238E27FC236}">
                <a16:creationId xmlns:a16="http://schemas.microsoft.com/office/drawing/2014/main" id="{23517622-2FF6-C420-466A-36F0720301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43027" y="3339931"/>
            <a:ext cx="247427" cy="151432"/>
          </a:xfrm>
          <a:prstGeom prst="rect">
            <a:avLst/>
          </a:prstGeom>
        </p:spPr>
      </p:pic>
      <p:pic>
        <p:nvPicPr>
          <p:cNvPr id="47" name="Picture 46" descr="A picture containing object&#10;&#10;Description automatically generated">
            <a:extLst>
              <a:ext uri="{FF2B5EF4-FFF2-40B4-BE49-F238E27FC236}">
                <a16:creationId xmlns:a16="http://schemas.microsoft.com/office/drawing/2014/main" id="{452BD61E-A213-C57B-0B4E-E75E14BD62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92054" y="4032614"/>
            <a:ext cx="247427" cy="151432"/>
          </a:xfrm>
          <a:prstGeom prst="rect">
            <a:avLst/>
          </a:prstGeom>
        </p:spPr>
      </p:pic>
      <p:pic>
        <p:nvPicPr>
          <p:cNvPr id="48" name="Picture 47" descr="A picture containing object&#10;&#10;Description automatically generated">
            <a:extLst>
              <a:ext uri="{FF2B5EF4-FFF2-40B4-BE49-F238E27FC236}">
                <a16:creationId xmlns:a16="http://schemas.microsoft.com/office/drawing/2014/main" id="{8C743E87-D4B3-545C-3759-935063EC15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29720" y="4498396"/>
            <a:ext cx="247427" cy="151432"/>
          </a:xfrm>
          <a:prstGeom prst="rect">
            <a:avLst/>
          </a:prstGeom>
        </p:spPr>
      </p:pic>
      <p:pic>
        <p:nvPicPr>
          <p:cNvPr id="49" name="Picture 48" descr="A picture containing object&#10;&#10;Description automatically generated">
            <a:extLst>
              <a:ext uri="{FF2B5EF4-FFF2-40B4-BE49-F238E27FC236}">
                <a16:creationId xmlns:a16="http://schemas.microsoft.com/office/drawing/2014/main" id="{DE622120-0F29-618B-8C87-06322B6729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5982891" y="4512158"/>
            <a:ext cx="247427" cy="151432"/>
          </a:xfrm>
          <a:prstGeom prst="rect">
            <a:avLst/>
          </a:prstGeom>
        </p:spPr>
      </p:pic>
      <p:pic>
        <p:nvPicPr>
          <p:cNvPr id="50" name="Picture 49" descr="A picture containing object&#10;&#10;Description automatically generated">
            <a:extLst>
              <a:ext uri="{FF2B5EF4-FFF2-40B4-BE49-F238E27FC236}">
                <a16:creationId xmlns:a16="http://schemas.microsoft.com/office/drawing/2014/main" id="{9C0F686A-3654-0A6F-9762-711EA5CA91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41798" y="4535590"/>
            <a:ext cx="247427" cy="151432"/>
          </a:xfrm>
          <a:prstGeom prst="rect">
            <a:avLst/>
          </a:prstGeom>
        </p:spPr>
      </p:pic>
      <p:pic>
        <p:nvPicPr>
          <p:cNvPr id="51" name="Picture 50" descr="A picture containing object&#10;&#10;Description automatically generated">
            <a:extLst>
              <a:ext uri="{FF2B5EF4-FFF2-40B4-BE49-F238E27FC236}">
                <a16:creationId xmlns:a16="http://schemas.microsoft.com/office/drawing/2014/main" id="{68D5462E-0F4C-5B94-CF26-9690FAAFBE8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28066" y="5712530"/>
            <a:ext cx="247427" cy="151432"/>
          </a:xfrm>
          <a:prstGeom prst="rect">
            <a:avLst/>
          </a:prstGeom>
        </p:spPr>
      </p:pic>
      <p:pic>
        <p:nvPicPr>
          <p:cNvPr id="52" name="Picture 51" descr="A picture containing object&#10;&#10;Description automatically generated">
            <a:extLst>
              <a:ext uri="{FF2B5EF4-FFF2-40B4-BE49-F238E27FC236}">
                <a16:creationId xmlns:a16="http://schemas.microsoft.com/office/drawing/2014/main" id="{95E718B1-811A-1DDC-9373-2F233BBA0F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360931" y="5814218"/>
            <a:ext cx="247427" cy="151432"/>
          </a:xfrm>
          <a:prstGeom prst="rect">
            <a:avLst/>
          </a:prstGeom>
        </p:spPr>
      </p:pic>
      <p:pic>
        <p:nvPicPr>
          <p:cNvPr id="72" name="Picture 71" descr="A picture containing object&#10;&#10;Description automatically generated">
            <a:extLst>
              <a:ext uri="{FF2B5EF4-FFF2-40B4-BE49-F238E27FC236}">
                <a16:creationId xmlns:a16="http://schemas.microsoft.com/office/drawing/2014/main" id="{86CA2101-52B4-76C9-3A61-AFA1C728FF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20751" y="3923009"/>
            <a:ext cx="247427" cy="151432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494F8167-609E-83EC-8272-8404FDF67AA2}"/>
              </a:ext>
            </a:extLst>
          </p:cNvPr>
          <p:cNvSpPr txBox="1"/>
          <p:nvPr/>
        </p:nvSpPr>
        <p:spPr>
          <a:xfrm>
            <a:off x="1476676" y="5886573"/>
            <a:ext cx="6246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Added Plant Protein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5160279-F1DF-C0C9-2E90-AA597DA73BE6}"/>
              </a:ext>
            </a:extLst>
          </p:cNvPr>
          <p:cNvSpPr txBox="1"/>
          <p:nvPr/>
        </p:nvSpPr>
        <p:spPr>
          <a:xfrm>
            <a:off x="2479808" y="5888977"/>
            <a:ext cx="9002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Low Carbon Planet </a:t>
            </a:r>
          </a:p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Friendly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E866EFF-25F9-88EB-82D7-394D4742681F}"/>
              </a:ext>
            </a:extLst>
          </p:cNvPr>
          <p:cNvSpPr txBox="1"/>
          <p:nvPr/>
        </p:nvSpPr>
        <p:spPr>
          <a:xfrm>
            <a:off x="3298992" y="6066684"/>
            <a:ext cx="7235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Wholemeal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5EE6080-B530-6740-AC3D-1EAC6DDC34C0}"/>
              </a:ext>
            </a:extLst>
          </p:cNvPr>
          <p:cNvSpPr txBox="1"/>
          <p:nvPr/>
        </p:nvSpPr>
        <p:spPr>
          <a:xfrm>
            <a:off x="4316652" y="5942714"/>
            <a:ext cx="1437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Contains Flaxseed  </a:t>
            </a:r>
          </a:p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(High in Omega-3)</a:t>
            </a:r>
            <a:endParaRPr lang="en-GB" sz="700" dirty="0"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4030789-0155-3FCC-B09E-44DC5060C2AE}"/>
              </a:ext>
            </a:extLst>
          </p:cNvPr>
          <p:cNvGrpSpPr/>
          <p:nvPr/>
        </p:nvGrpSpPr>
        <p:grpSpPr>
          <a:xfrm>
            <a:off x="1292789" y="5970325"/>
            <a:ext cx="232983" cy="232828"/>
            <a:chOff x="0" y="184916"/>
            <a:chExt cx="3741232" cy="3636623"/>
          </a:xfrm>
        </p:grpSpPr>
        <p:sp>
          <p:nvSpPr>
            <p:cNvPr id="132" name="Freeform 8">
              <a:extLst>
                <a:ext uri="{FF2B5EF4-FFF2-40B4-BE49-F238E27FC236}">
                  <a16:creationId xmlns:a16="http://schemas.microsoft.com/office/drawing/2014/main" id="{9A7316A0-B1E7-EA55-778C-7E086E93F58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3" name="Freeform 9">
              <a:extLst>
                <a:ext uri="{FF2B5EF4-FFF2-40B4-BE49-F238E27FC236}">
                  <a16:creationId xmlns:a16="http://schemas.microsoft.com/office/drawing/2014/main" id="{132959EF-5669-490F-3040-50FF31C34E9D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C3B49CEB-5F99-79CB-1D03-4CFA5B4C84F8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138" name="Freeform 11">
                <a:extLst>
                  <a:ext uri="{FF2B5EF4-FFF2-40B4-BE49-F238E27FC236}">
                    <a16:creationId xmlns:a16="http://schemas.microsoft.com/office/drawing/2014/main" id="{BEEC12B3-DD91-00DD-00C7-B867D9CAF15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39" name="TextBox 12">
                <a:extLst>
                  <a:ext uri="{FF2B5EF4-FFF2-40B4-BE49-F238E27FC236}">
                    <a16:creationId xmlns:a16="http://schemas.microsoft.com/office/drawing/2014/main" id="{95D1350B-9D65-35DF-6826-4465E97BE20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1C4E6A0A-29A8-0602-DAF2-0EC8D72AE1DB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136" name="Freeform 14">
                <a:extLst>
                  <a:ext uri="{FF2B5EF4-FFF2-40B4-BE49-F238E27FC236}">
                    <a16:creationId xmlns:a16="http://schemas.microsoft.com/office/drawing/2014/main" id="{1F6BF6E9-85AA-23A9-7F96-04CB66CD6EC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37" name="TextBox 15">
                <a:extLst>
                  <a:ext uri="{FF2B5EF4-FFF2-40B4-BE49-F238E27FC236}">
                    <a16:creationId xmlns:a16="http://schemas.microsoft.com/office/drawing/2014/main" id="{0D01FC2F-E8F8-A959-9158-23998EC23A5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140" name="Freeform 23">
            <a:extLst>
              <a:ext uri="{FF2B5EF4-FFF2-40B4-BE49-F238E27FC236}">
                <a16:creationId xmlns:a16="http://schemas.microsoft.com/office/drawing/2014/main" id="{D11BD1D4-B869-C568-E8DE-9AB077626E3A}"/>
              </a:ext>
            </a:extLst>
          </p:cNvPr>
          <p:cNvSpPr/>
          <p:nvPr/>
        </p:nvSpPr>
        <p:spPr>
          <a:xfrm flipH="1">
            <a:off x="3150247" y="5942714"/>
            <a:ext cx="263194" cy="309178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41" name="Picture 140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6E5A1157-2758-290D-5932-747288F6416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5042" b="54413"/>
          <a:stretch/>
        </p:blipFill>
        <p:spPr>
          <a:xfrm>
            <a:off x="4106602" y="5968235"/>
            <a:ext cx="168720" cy="269864"/>
          </a:xfrm>
          <a:prstGeom prst="rect">
            <a:avLst/>
          </a:prstGeom>
        </p:spPr>
      </p:pic>
      <p:sp>
        <p:nvSpPr>
          <p:cNvPr id="142" name="TextBox 141">
            <a:extLst>
              <a:ext uri="{FF2B5EF4-FFF2-40B4-BE49-F238E27FC236}">
                <a16:creationId xmlns:a16="http://schemas.microsoft.com/office/drawing/2014/main" id="{F5EDE9EA-8B0E-3106-7757-F5B8778025E9}"/>
              </a:ext>
            </a:extLst>
          </p:cNvPr>
          <p:cNvSpPr txBox="1"/>
          <p:nvPr/>
        </p:nvSpPr>
        <p:spPr>
          <a:xfrm>
            <a:off x="5500849" y="5935925"/>
            <a:ext cx="915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(V) Vegetarian</a:t>
            </a:r>
          </a:p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(VE) Vegan</a:t>
            </a:r>
          </a:p>
        </p:txBody>
      </p:sp>
      <p:pic>
        <p:nvPicPr>
          <p:cNvPr id="145" name="Picture 144" descr="A picture containing object&#10;&#10;Description automatically generated">
            <a:extLst>
              <a:ext uri="{FF2B5EF4-FFF2-40B4-BE49-F238E27FC236}">
                <a16:creationId xmlns:a16="http://schemas.microsoft.com/office/drawing/2014/main" id="{8F2B390D-1912-592F-F173-D770609796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222596" y="6027451"/>
            <a:ext cx="247427" cy="151432"/>
          </a:xfrm>
          <a:prstGeom prst="rect">
            <a:avLst/>
          </a:prstGeom>
        </p:spPr>
      </p:pic>
      <p:sp>
        <p:nvSpPr>
          <p:cNvPr id="146" name="TextBox 51">
            <a:extLst>
              <a:ext uri="{FF2B5EF4-FFF2-40B4-BE49-F238E27FC236}">
                <a16:creationId xmlns:a16="http://schemas.microsoft.com/office/drawing/2014/main" id="{698EE1FB-A2D6-7B57-359A-BA3CD2298A75}"/>
              </a:ext>
            </a:extLst>
          </p:cNvPr>
          <p:cNvSpPr txBox="1"/>
          <p:nvPr/>
        </p:nvSpPr>
        <p:spPr>
          <a:xfrm>
            <a:off x="6409126" y="5913030"/>
            <a:ext cx="175576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Available Daily: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Daily salad selection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Fresh Fruit (VE)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Natural Yoghurt (V)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Drinking Milk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Tap Water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EC29388A-F94C-559B-13D9-6B34726E5B81}"/>
              </a:ext>
            </a:extLst>
          </p:cNvPr>
          <p:cNvSpPr/>
          <p:nvPr/>
        </p:nvSpPr>
        <p:spPr>
          <a:xfrm flipH="1">
            <a:off x="4087060" y="2713795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28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D299B1B1-4C0C-0C99-6AB4-92E79400B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6556352" y="734080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Freeform 23">
            <a:extLst>
              <a:ext uri="{FF2B5EF4-FFF2-40B4-BE49-F238E27FC236}">
                <a16:creationId xmlns:a16="http://schemas.microsoft.com/office/drawing/2014/main" id="{71F3E77A-822A-4F06-BEEA-63449CCBDD78}"/>
              </a:ext>
            </a:extLst>
          </p:cNvPr>
          <p:cNvSpPr/>
          <p:nvPr/>
        </p:nvSpPr>
        <p:spPr>
          <a:xfrm flipH="1">
            <a:off x="9343094" y="934267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88" name="Picture 87" descr="A picture containing object&#10;&#10;Description automatically generated">
            <a:extLst>
              <a:ext uri="{FF2B5EF4-FFF2-40B4-BE49-F238E27FC236}">
                <a16:creationId xmlns:a16="http://schemas.microsoft.com/office/drawing/2014/main" id="{ED92D895-B6BE-30C8-8D7B-6864730639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785759" y="5223379"/>
            <a:ext cx="247427" cy="151432"/>
          </a:xfrm>
          <a:prstGeom prst="rect">
            <a:avLst/>
          </a:prstGeom>
        </p:spPr>
      </p:pic>
      <p:pic>
        <p:nvPicPr>
          <p:cNvPr id="90" name="Picture 89" descr="A picture containing object&#10;&#10;Description automatically generated">
            <a:extLst>
              <a:ext uri="{FF2B5EF4-FFF2-40B4-BE49-F238E27FC236}">
                <a16:creationId xmlns:a16="http://schemas.microsoft.com/office/drawing/2014/main" id="{4DFE3B6D-60ED-EA9B-3547-F73CB84F48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628287" y="5218606"/>
            <a:ext cx="247427" cy="15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7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lendar with a horse and a tractor&#10;&#10;Description automatically generated with medium confidence">
            <a:extLst>
              <a:ext uri="{FF2B5EF4-FFF2-40B4-BE49-F238E27FC236}">
                <a16:creationId xmlns:a16="http://schemas.microsoft.com/office/drawing/2014/main" id="{856B8B8E-23F5-11F9-1427-7F5D9F5B77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10"/>
            <a:ext cx="9906000" cy="68580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FB86BE-9E20-3F94-0227-B5CA77A85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148458"/>
              </p:ext>
            </p:extLst>
          </p:nvPr>
        </p:nvGraphicFramePr>
        <p:xfrm>
          <a:off x="1665137" y="2054848"/>
          <a:ext cx="7920879" cy="2171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75516612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16032216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54593509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140738672"/>
                    </a:ext>
                  </a:extLst>
                </a:gridCol>
                <a:gridCol w="1656183">
                  <a:extLst>
                    <a:ext uri="{9D8B030D-6E8A-4147-A177-3AD203B41FA5}">
                      <a16:colId xmlns:a16="http://schemas.microsoft.com/office/drawing/2014/main" val="926408775"/>
                    </a:ext>
                  </a:extLst>
                </a:gridCol>
              </a:tblGrid>
              <a:tr h="30698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kern="12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Five Bean Chilli (VE) Loaded Jacket Potato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Melon Boats (VE) &amp; Cheese Slices (V)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Parsnip &amp; Sweet Potato Loaf (V) with Skin on Roast Potatoes or New Potatoes (VE) &amp; Gravy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Creamy Butterbean Macaroni Cheese (V) with Garlic &amp; Herb Bread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BBQ Quorn Pieces (V) with Herby Potatoes (VE)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5026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Chef’s Special aubergine &amp; potato curry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Rice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353049"/>
                  </a:ext>
                </a:extLst>
              </a:tr>
              <a:tr h="38776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Chicken Tikka Masala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Rice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Roast Chicken, Skin on Roast Potatoes or New Potatoes &amp; Gravy</a:t>
                      </a: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Creamy Salmon and Spinach Pasta Bake </a:t>
                      </a: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Garlic &amp; Herb Bread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Chicken &amp; Bean Stew with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Herby Potatoes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435768"/>
                  </a:ext>
                </a:extLst>
              </a:tr>
              <a:tr h="3069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Steamed Carrots 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Peas (VE) 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Pepper Sticks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/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Green Beans (VE), Sweetcorn (VE) &amp;</a:t>
                      </a:r>
                    </a:p>
                    <a:p>
                      <a:pPr algn="ctr"/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Cherry Tomato Quarters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Roasted Cabbage (VE), Cauliflower (VE) </a:t>
                      </a:r>
                    </a:p>
                    <a:p>
                      <a:pPr algn="ctr"/>
                      <a:r>
                        <a:rPr lang="en-GB" sz="75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&amp; Rainbow Slaw (VE)</a:t>
                      </a: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Broccoli (VE) Cauliflower (VE)</a:t>
                      </a:r>
                    </a:p>
                    <a:p>
                      <a:pPr algn="ctr"/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&amp; Beetroot Salad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Baked Beans (VE), Peas (VE) &amp; Cucumber Salad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412142"/>
                  </a:ext>
                </a:extLst>
              </a:tr>
              <a:tr h="226198">
                <a:tc>
                  <a:txBody>
                    <a:bodyPr/>
                    <a:lstStyle/>
                    <a:p>
                      <a:pPr algn="ctr"/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Fruits of the Forest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Apple &amp; Blackberry Crumble (VE) with Ice Cream (V)</a:t>
                      </a: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Bananas (VE) &amp; Custard </a:t>
                      </a:r>
                      <a:r>
                        <a:rPr lang="en-GB" sz="750" b="0" dirty="0"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(V) </a:t>
                      </a: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&amp; Fresh Fruit Salad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700615"/>
                  </a:ext>
                </a:extLst>
              </a:tr>
              <a:tr h="145413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A selection of seasonal fresh fruits served daily including apple, pear, banana, oranges &amp; melon (VE)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750" dirty="0"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487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F8B909B-037F-8C4C-17BC-BA86E6DD3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7737"/>
              </p:ext>
            </p:extLst>
          </p:nvPr>
        </p:nvGraphicFramePr>
        <p:xfrm>
          <a:off x="1655206" y="376230"/>
          <a:ext cx="7906305" cy="1193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261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1261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1934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Peach and Berry Porridge made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Toast (VE)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Fresh Orange Wedges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Weetabix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Boiled Egg (V),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Roasted Tomatoes (VE) 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and Cinnamon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Porridge made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 (V) or Soya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Crumpets (V) with Spread (VE)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Fingers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Berry &amp; Flaxseed Porridge made with Milk 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Toasted </a:t>
                      </a: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holemeal Bagel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Fresh Pear Slices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Weetabix with Milk (V)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Homemade Five Beans in Tomato Sauce (VE) Toasted English Muffin (V)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&amp; Mushrooms 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1862C11-5A80-0AAD-3B60-3075A6802F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100616"/>
              </p:ext>
            </p:extLst>
          </p:nvPr>
        </p:nvGraphicFramePr>
        <p:xfrm>
          <a:off x="1639143" y="1556639"/>
          <a:ext cx="793843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Pitta Sticks (VE) with Spread 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Seasonal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Pear Quarters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Bread Fingers (V)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 with Houmous (VE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Carrot and Cucumber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Sticks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Yoghurt &amp; Cucumber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FC98809-63EE-473D-651A-093ADD642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737781"/>
              </p:ext>
            </p:extLst>
          </p:nvPr>
        </p:nvGraphicFramePr>
        <p:xfrm>
          <a:off x="1580158" y="4281728"/>
          <a:ext cx="7938430" cy="5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588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Crudités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Yoghurt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Cucumber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Bread Fingers (VE) with Spread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Slices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Pitta Sticks (V) with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Soft Cheese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Fingers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988503C-3F55-80CD-2706-230464229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449383"/>
              </p:ext>
            </p:extLst>
          </p:nvPr>
        </p:nvGraphicFramePr>
        <p:xfrm>
          <a:off x="1666248" y="4786898"/>
          <a:ext cx="7938430" cy="1161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161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Herby Chicken and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Bean Wrap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Courgettes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Beany Salsa Wrap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with Courgettes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Orange Slices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Cheese and Tomato Pizza (V) with Sweet Potato Salad (VE)</a:t>
                      </a:r>
                    </a:p>
                    <a:p>
                      <a:pPr algn="ctr"/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Seasonal Apples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Wedges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Crudites (VE) with Butterbean Dip (VE)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Pea, Spinach and Tomato Frittatas (V) with Herby Couscous (VE) and Sweetcorn(VE)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Tomato, Lentil &amp; Basil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Pasta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Carrot Sticks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Berries (VE) with Natural Yoghurt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Afternoon Tea Picnic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Toast Fingers with: egg mayonnaise (V), cheese and tomato (V) or hummus &amp; carrot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Fruit &amp; Veg: Melon (VE) &amp; Carrot Sticks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pSp>
        <p:nvGrpSpPr>
          <p:cNvPr id="54" name="Group 53">
            <a:extLst>
              <a:ext uri="{FF2B5EF4-FFF2-40B4-BE49-F238E27FC236}">
                <a16:creationId xmlns:a16="http://schemas.microsoft.com/office/drawing/2014/main" id="{33926AD4-138C-A1A3-8C0A-10FD4C9B596B}"/>
              </a:ext>
            </a:extLst>
          </p:cNvPr>
          <p:cNvGrpSpPr/>
          <p:nvPr/>
        </p:nvGrpSpPr>
        <p:grpSpPr>
          <a:xfrm>
            <a:off x="9273480" y="2996952"/>
            <a:ext cx="232983" cy="232828"/>
            <a:chOff x="0" y="184916"/>
            <a:chExt cx="3741232" cy="3636623"/>
          </a:xfrm>
        </p:grpSpPr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82AF2E07-9179-BB93-F410-7934CFE46B09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6036D35D-7FF4-F1AC-2994-DF2208D822E4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CB8F881-4DC4-4C7D-2B9C-6322723291A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FAED72B6-209C-6A09-F0A8-D725D00CBE8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B919FBC6-ACCA-C71B-5752-2B17F670029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0B47AD0-6813-B36F-213D-644CF5E21CC1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9" name="Freeform 14">
                <a:extLst>
                  <a:ext uri="{FF2B5EF4-FFF2-40B4-BE49-F238E27FC236}">
                    <a16:creationId xmlns:a16="http://schemas.microsoft.com/office/drawing/2014/main" id="{31BF12D2-8E0A-7A1A-005E-8A2CF03FEDD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D1BB39F5-0147-204E-4923-EF31495FE19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67" name="Freeform 23">
            <a:extLst>
              <a:ext uri="{FF2B5EF4-FFF2-40B4-BE49-F238E27FC236}">
                <a16:creationId xmlns:a16="http://schemas.microsoft.com/office/drawing/2014/main" id="{5F9CACCD-7B8B-69B8-E755-65EA16808197}"/>
              </a:ext>
            </a:extLst>
          </p:cNvPr>
          <p:cNvSpPr/>
          <p:nvPr/>
        </p:nvSpPr>
        <p:spPr>
          <a:xfrm flipH="1">
            <a:off x="4637697" y="2581788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69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045FF350-BF95-066F-30D1-1B4169318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6493536" y="692696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Freeform 23">
            <a:extLst>
              <a:ext uri="{FF2B5EF4-FFF2-40B4-BE49-F238E27FC236}">
                <a16:creationId xmlns:a16="http://schemas.microsoft.com/office/drawing/2014/main" id="{4DCC84B5-9B4E-2A7D-9421-E6CD3FEC6179}"/>
              </a:ext>
            </a:extLst>
          </p:cNvPr>
          <p:cNvSpPr/>
          <p:nvPr/>
        </p:nvSpPr>
        <p:spPr>
          <a:xfrm flipH="1">
            <a:off x="7740881" y="71254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5" name="Freeform 23">
            <a:extLst>
              <a:ext uri="{FF2B5EF4-FFF2-40B4-BE49-F238E27FC236}">
                <a16:creationId xmlns:a16="http://schemas.microsoft.com/office/drawing/2014/main" id="{5644AE5B-64A0-1BB9-F406-F4A6AE6B392E}"/>
              </a:ext>
            </a:extLst>
          </p:cNvPr>
          <p:cNvSpPr/>
          <p:nvPr/>
        </p:nvSpPr>
        <p:spPr>
          <a:xfrm flipH="1">
            <a:off x="6105128" y="692696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6" name="Freeform 23">
            <a:extLst>
              <a:ext uri="{FF2B5EF4-FFF2-40B4-BE49-F238E27FC236}">
                <a16:creationId xmlns:a16="http://schemas.microsoft.com/office/drawing/2014/main" id="{3E6E7B56-A6B7-FD7C-1C68-A4688E3B762E}"/>
              </a:ext>
            </a:extLst>
          </p:cNvPr>
          <p:cNvSpPr/>
          <p:nvPr/>
        </p:nvSpPr>
        <p:spPr>
          <a:xfrm flipH="1">
            <a:off x="4500521" y="683678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8" name="Freeform 23">
            <a:extLst>
              <a:ext uri="{FF2B5EF4-FFF2-40B4-BE49-F238E27FC236}">
                <a16:creationId xmlns:a16="http://schemas.microsoft.com/office/drawing/2014/main" id="{780D7C96-7B0A-3C46-2F2F-F247A0403DA0}"/>
              </a:ext>
            </a:extLst>
          </p:cNvPr>
          <p:cNvSpPr/>
          <p:nvPr/>
        </p:nvSpPr>
        <p:spPr>
          <a:xfrm flipH="1">
            <a:off x="9326965" y="60215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14BAA-4553-2F78-4D13-77E52D38264B}"/>
              </a:ext>
            </a:extLst>
          </p:cNvPr>
          <p:cNvSpPr txBox="1"/>
          <p:nvPr/>
        </p:nvSpPr>
        <p:spPr>
          <a:xfrm>
            <a:off x="-130250" y="-11310"/>
            <a:ext cx="228435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+mn-lt"/>
                <a:cs typeface="Aharoni" panose="02010803020104030203" pitchFamily="2" charset="-79"/>
              </a:rPr>
              <a:t>ISLINGTON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/>
                <a:cs typeface="Aharoni" panose="02010803020104030203" pitchFamily="2" charset="-79"/>
              </a:rPr>
              <a:t> EARLY YEARS 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MENU </a:t>
            </a:r>
            <a:r>
              <a:rPr lang="en-GB" sz="12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WEEK TWO</a:t>
            </a:r>
          </a:p>
          <a:p>
            <a:endParaRPr lang="en-GB" dirty="0"/>
          </a:p>
        </p:txBody>
      </p:sp>
      <p:pic>
        <p:nvPicPr>
          <p:cNvPr id="7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1EAEE51E-4D02-5989-8149-169FA1DC3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4517787" y="3041086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23">
            <a:extLst>
              <a:ext uri="{FF2B5EF4-FFF2-40B4-BE49-F238E27FC236}">
                <a16:creationId xmlns:a16="http://schemas.microsoft.com/office/drawing/2014/main" id="{24345B11-8547-3D1F-9804-3142490E4CA9}"/>
              </a:ext>
            </a:extLst>
          </p:cNvPr>
          <p:cNvSpPr/>
          <p:nvPr/>
        </p:nvSpPr>
        <p:spPr>
          <a:xfrm flipH="1">
            <a:off x="2962844" y="660436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270C0448-6B9E-C2FE-182C-B438B228A842}"/>
              </a:ext>
            </a:extLst>
          </p:cNvPr>
          <p:cNvSpPr/>
          <p:nvPr/>
        </p:nvSpPr>
        <p:spPr>
          <a:xfrm flipH="1">
            <a:off x="2735381" y="1054885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2B5D60C0-4646-0482-0C71-1F66ADA97B4F}"/>
              </a:ext>
            </a:extLst>
          </p:cNvPr>
          <p:cNvSpPr/>
          <p:nvPr/>
        </p:nvSpPr>
        <p:spPr>
          <a:xfrm flipH="1">
            <a:off x="4637697" y="448624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6AB9F298-4D5C-3934-9A00-3F884BA9CD02}"/>
              </a:ext>
            </a:extLst>
          </p:cNvPr>
          <p:cNvSpPr/>
          <p:nvPr/>
        </p:nvSpPr>
        <p:spPr>
          <a:xfrm flipH="1">
            <a:off x="4566087" y="5212790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F13E6B42-8017-80E8-7390-B77835516030}"/>
              </a:ext>
            </a:extLst>
          </p:cNvPr>
          <p:cNvSpPr/>
          <p:nvPr/>
        </p:nvSpPr>
        <p:spPr>
          <a:xfrm flipH="1">
            <a:off x="7740880" y="498802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798421-6F18-1805-F2CC-913A1F8F79C1}"/>
              </a:ext>
            </a:extLst>
          </p:cNvPr>
          <p:cNvGrpSpPr/>
          <p:nvPr/>
        </p:nvGrpSpPr>
        <p:grpSpPr>
          <a:xfrm>
            <a:off x="2899828" y="4972135"/>
            <a:ext cx="232983" cy="232828"/>
            <a:chOff x="0" y="184916"/>
            <a:chExt cx="3741232" cy="3636623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64DEBAD0-0140-E7BF-22B8-7963E95AD1BC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6A8A0271-0955-4889-AC0D-F3528C1AD68E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A6285C6-D8A3-DB60-BF08-CEF47FBC84F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8BB0F12B-F26F-ED74-46CB-79EF11D20A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7" name="TextBox 12">
                <a:extLst>
                  <a:ext uri="{FF2B5EF4-FFF2-40B4-BE49-F238E27FC236}">
                    <a16:creationId xmlns:a16="http://schemas.microsoft.com/office/drawing/2014/main" id="{F28E0626-679A-E59B-4DDC-CB897A44257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3DC7F0-0456-58F4-5FA4-A2CA267F010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05B50AA4-E58C-FE07-877D-736C173864D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25" name="TextBox 15">
                <a:extLst>
                  <a:ext uri="{FF2B5EF4-FFF2-40B4-BE49-F238E27FC236}">
                    <a16:creationId xmlns:a16="http://schemas.microsoft.com/office/drawing/2014/main" id="{F9010EE9-7225-C571-407C-7B793813E693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pic>
        <p:nvPicPr>
          <p:cNvPr id="36" name="Picture 35" descr="A picture containing object&#10;&#10;Description automatically generated">
            <a:extLst>
              <a:ext uri="{FF2B5EF4-FFF2-40B4-BE49-F238E27FC236}">
                <a16:creationId xmlns:a16="http://schemas.microsoft.com/office/drawing/2014/main" id="{045A8593-7C4B-7793-6EF3-FB98F97BD9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977509" y="1330381"/>
            <a:ext cx="247427" cy="151432"/>
          </a:xfrm>
          <a:prstGeom prst="rect">
            <a:avLst/>
          </a:prstGeom>
        </p:spPr>
      </p:pic>
      <p:pic>
        <p:nvPicPr>
          <p:cNvPr id="37" name="Picture 36" descr="A picture containing object&#10;&#10;Description automatically generated">
            <a:extLst>
              <a:ext uri="{FF2B5EF4-FFF2-40B4-BE49-F238E27FC236}">
                <a16:creationId xmlns:a16="http://schemas.microsoft.com/office/drawing/2014/main" id="{051BDBBC-083D-F459-284E-CCD33A53AE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82330" y="1299143"/>
            <a:ext cx="247427" cy="151432"/>
          </a:xfrm>
          <a:prstGeom prst="rect">
            <a:avLst/>
          </a:prstGeom>
        </p:spPr>
      </p:pic>
      <p:pic>
        <p:nvPicPr>
          <p:cNvPr id="38" name="Picture 37" descr="A picture containing object&#10;&#10;Description automatically generated">
            <a:extLst>
              <a:ext uri="{FF2B5EF4-FFF2-40B4-BE49-F238E27FC236}">
                <a16:creationId xmlns:a16="http://schemas.microsoft.com/office/drawing/2014/main" id="{0B9B85CB-D603-8EE2-D68D-16107C18B4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694803" y="1343285"/>
            <a:ext cx="247427" cy="151432"/>
          </a:xfrm>
          <a:prstGeom prst="rect">
            <a:avLst/>
          </a:prstGeom>
        </p:spPr>
      </p:pic>
      <p:pic>
        <p:nvPicPr>
          <p:cNvPr id="39" name="Picture 38" descr="A picture containing object&#10;&#10;Description automatically generated">
            <a:extLst>
              <a:ext uri="{FF2B5EF4-FFF2-40B4-BE49-F238E27FC236}">
                <a16:creationId xmlns:a16="http://schemas.microsoft.com/office/drawing/2014/main" id="{E8F6E530-9CC3-6709-6E30-ADE4D6D119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79960" y="1107567"/>
            <a:ext cx="247427" cy="151432"/>
          </a:xfrm>
          <a:prstGeom prst="rect">
            <a:avLst/>
          </a:prstGeom>
        </p:spPr>
      </p:pic>
      <p:pic>
        <p:nvPicPr>
          <p:cNvPr id="40" name="Picture 39" descr="A picture containing object&#10;&#10;Description automatically generated">
            <a:extLst>
              <a:ext uri="{FF2B5EF4-FFF2-40B4-BE49-F238E27FC236}">
                <a16:creationId xmlns:a16="http://schemas.microsoft.com/office/drawing/2014/main" id="{DFB6BE56-DAFE-A1E4-1FAC-250E850C7D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24412" y="1829744"/>
            <a:ext cx="247427" cy="151432"/>
          </a:xfrm>
          <a:prstGeom prst="rect">
            <a:avLst/>
          </a:prstGeom>
        </p:spPr>
      </p:pic>
      <p:pic>
        <p:nvPicPr>
          <p:cNvPr id="41" name="Picture 40" descr="A picture containing object&#10;&#10;Description automatically generated">
            <a:extLst>
              <a:ext uri="{FF2B5EF4-FFF2-40B4-BE49-F238E27FC236}">
                <a16:creationId xmlns:a16="http://schemas.microsoft.com/office/drawing/2014/main" id="{D2D7D4D5-A870-C8FD-1274-0CF823A807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524596" y="1813664"/>
            <a:ext cx="247427" cy="151432"/>
          </a:xfrm>
          <a:prstGeom prst="rect">
            <a:avLst/>
          </a:prstGeom>
        </p:spPr>
      </p:pic>
      <p:pic>
        <p:nvPicPr>
          <p:cNvPr id="42" name="Picture 41" descr="A picture containing object&#10;&#10;Description automatically generated">
            <a:extLst>
              <a:ext uri="{FF2B5EF4-FFF2-40B4-BE49-F238E27FC236}">
                <a16:creationId xmlns:a16="http://schemas.microsoft.com/office/drawing/2014/main" id="{94034BAA-5754-5D50-2123-7ABD72BE99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599516" y="1869696"/>
            <a:ext cx="247427" cy="151432"/>
          </a:xfrm>
          <a:prstGeom prst="rect">
            <a:avLst/>
          </a:prstGeom>
        </p:spPr>
      </p:pic>
      <p:pic>
        <p:nvPicPr>
          <p:cNvPr id="44" name="Picture 43" descr="A picture containing object&#10;&#10;Description automatically generated">
            <a:extLst>
              <a:ext uri="{FF2B5EF4-FFF2-40B4-BE49-F238E27FC236}">
                <a16:creationId xmlns:a16="http://schemas.microsoft.com/office/drawing/2014/main" id="{8416B337-FC41-712C-B7B2-DF8ADE6FFD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19910" y="2850469"/>
            <a:ext cx="247427" cy="151432"/>
          </a:xfrm>
          <a:prstGeom prst="rect">
            <a:avLst/>
          </a:prstGeom>
        </p:spPr>
      </p:pic>
      <p:pic>
        <p:nvPicPr>
          <p:cNvPr id="45" name="Picture 44" descr="A picture containing object&#10;&#10;Description automatically generated">
            <a:extLst>
              <a:ext uri="{FF2B5EF4-FFF2-40B4-BE49-F238E27FC236}">
                <a16:creationId xmlns:a16="http://schemas.microsoft.com/office/drawing/2014/main" id="{4DF35F6C-F863-0D66-9A35-627D786E93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373521" y="2642642"/>
            <a:ext cx="247427" cy="151432"/>
          </a:xfrm>
          <a:prstGeom prst="rect">
            <a:avLst/>
          </a:prstGeom>
        </p:spPr>
      </p:pic>
      <p:pic>
        <p:nvPicPr>
          <p:cNvPr id="46" name="Picture 45" descr="A picture containing object&#10;&#10;Description automatically generated">
            <a:extLst>
              <a:ext uri="{FF2B5EF4-FFF2-40B4-BE49-F238E27FC236}">
                <a16:creationId xmlns:a16="http://schemas.microsoft.com/office/drawing/2014/main" id="{DB3A036A-5260-10A5-0E34-FA4D41AB08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75909" y="3415618"/>
            <a:ext cx="247427" cy="151432"/>
          </a:xfrm>
          <a:prstGeom prst="rect">
            <a:avLst/>
          </a:prstGeom>
        </p:spPr>
      </p:pic>
      <p:pic>
        <p:nvPicPr>
          <p:cNvPr id="47" name="Picture 46" descr="A picture containing object&#10;&#10;Description automatically generated">
            <a:extLst>
              <a:ext uri="{FF2B5EF4-FFF2-40B4-BE49-F238E27FC236}">
                <a16:creationId xmlns:a16="http://schemas.microsoft.com/office/drawing/2014/main" id="{7AB06BA0-E2FA-1C1F-819C-B5C46D9739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972173" y="4044241"/>
            <a:ext cx="247427" cy="151432"/>
          </a:xfrm>
          <a:prstGeom prst="rect">
            <a:avLst/>
          </a:prstGeom>
        </p:spPr>
      </p:pic>
      <p:pic>
        <p:nvPicPr>
          <p:cNvPr id="49" name="Picture 48" descr="A picture containing object&#10;&#10;Description automatically generated">
            <a:extLst>
              <a:ext uri="{FF2B5EF4-FFF2-40B4-BE49-F238E27FC236}">
                <a16:creationId xmlns:a16="http://schemas.microsoft.com/office/drawing/2014/main" id="{436D27D5-CB9E-97EA-A389-B67A42F570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638935" y="3600998"/>
            <a:ext cx="247427" cy="151432"/>
          </a:xfrm>
          <a:prstGeom prst="rect">
            <a:avLst/>
          </a:prstGeom>
        </p:spPr>
      </p:pic>
      <p:pic>
        <p:nvPicPr>
          <p:cNvPr id="50" name="Picture 49" descr="A picture containing object&#10;&#10;Description automatically generated">
            <a:extLst>
              <a:ext uri="{FF2B5EF4-FFF2-40B4-BE49-F238E27FC236}">
                <a16:creationId xmlns:a16="http://schemas.microsoft.com/office/drawing/2014/main" id="{E1C25B54-3683-CD68-28E9-B6658EF094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43911" y="3479453"/>
            <a:ext cx="247427" cy="151432"/>
          </a:xfrm>
          <a:prstGeom prst="rect">
            <a:avLst/>
          </a:prstGeom>
        </p:spPr>
      </p:pic>
      <p:pic>
        <p:nvPicPr>
          <p:cNvPr id="51" name="Picture 50" descr="A picture containing object&#10;&#10;Description automatically generated">
            <a:extLst>
              <a:ext uri="{FF2B5EF4-FFF2-40B4-BE49-F238E27FC236}">
                <a16:creationId xmlns:a16="http://schemas.microsoft.com/office/drawing/2014/main" id="{3285931E-891D-5521-356C-8AF49CE60A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383745" y="4592858"/>
            <a:ext cx="247427" cy="151432"/>
          </a:xfrm>
          <a:prstGeom prst="rect">
            <a:avLst/>
          </a:prstGeom>
        </p:spPr>
      </p:pic>
      <p:pic>
        <p:nvPicPr>
          <p:cNvPr id="52" name="Picture 51" descr="A picture containing object&#10;&#10;Description automatically generated">
            <a:extLst>
              <a:ext uri="{FF2B5EF4-FFF2-40B4-BE49-F238E27FC236}">
                <a16:creationId xmlns:a16="http://schemas.microsoft.com/office/drawing/2014/main" id="{BBBA2195-E8EB-3FB1-274D-4EAC87B3B5A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5974033" y="4493972"/>
            <a:ext cx="247427" cy="151432"/>
          </a:xfrm>
          <a:prstGeom prst="rect">
            <a:avLst/>
          </a:prstGeom>
        </p:spPr>
      </p:pic>
      <p:pic>
        <p:nvPicPr>
          <p:cNvPr id="63" name="Picture 62" descr="A picture containing object&#10;&#10;Description automatically generated">
            <a:extLst>
              <a:ext uri="{FF2B5EF4-FFF2-40B4-BE49-F238E27FC236}">
                <a16:creationId xmlns:a16="http://schemas.microsoft.com/office/drawing/2014/main" id="{215AD248-59FB-1AD6-8B0D-F56EDC30F7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03251" y="4544513"/>
            <a:ext cx="247427" cy="151432"/>
          </a:xfrm>
          <a:prstGeom prst="rect">
            <a:avLst/>
          </a:prstGeom>
        </p:spPr>
      </p:pic>
      <p:pic>
        <p:nvPicPr>
          <p:cNvPr id="64" name="Picture 63" descr="A picture containing object&#10;&#10;Description automatically generated">
            <a:extLst>
              <a:ext uri="{FF2B5EF4-FFF2-40B4-BE49-F238E27FC236}">
                <a16:creationId xmlns:a16="http://schemas.microsoft.com/office/drawing/2014/main" id="{F9B1210F-9EE4-47B6-51F5-367C123FC5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09146" y="5110240"/>
            <a:ext cx="247427" cy="151432"/>
          </a:xfrm>
          <a:prstGeom prst="rect">
            <a:avLst/>
          </a:prstGeom>
        </p:spPr>
      </p:pic>
      <p:pic>
        <p:nvPicPr>
          <p:cNvPr id="71" name="Picture 70" descr="A picture containing object&#10;&#10;Description automatically generated">
            <a:extLst>
              <a:ext uri="{FF2B5EF4-FFF2-40B4-BE49-F238E27FC236}">
                <a16:creationId xmlns:a16="http://schemas.microsoft.com/office/drawing/2014/main" id="{B54369CF-9EB1-AA1E-DA60-1DF5849015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712921" y="5268443"/>
            <a:ext cx="247427" cy="151432"/>
          </a:xfrm>
          <a:prstGeom prst="rect">
            <a:avLst/>
          </a:prstGeom>
        </p:spPr>
      </p:pic>
      <p:pic>
        <p:nvPicPr>
          <p:cNvPr id="72" name="Picture 71" descr="A picture containing object&#10;&#10;Description automatically generated">
            <a:extLst>
              <a:ext uri="{FF2B5EF4-FFF2-40B4-BE49-F238E27FC236}">
                <a16:creationId xmlns:a16="http://schemas.microsoft.com/office/drawing/2014/main" id="{E153D82C-052E-3766-FC55-6E8D0EE889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97492" y="5739384"/>
            <a:ext cx="247427" cy="151432"/>
          </a:xfrm>
          <a:prstGeom prst="rect">
            <a:avLst/>
          </a:prstGeom>
        </p:spPr>
      </p:pic>
      <p:pic>
        <p:nvPicPr>
          <p:cNvPr id="77" name="Picture 76" descr="A picture containing object&#10;&#10;Description automatically generated">
            <a:extLst>
              <a:ext uri="{FF2B5EF4-FFF2-40B4-BE49-F238E27FC236}">
                <a16:creationId xmlns:a16="http://schemas.microsoft.com/office/drawing/2014/main" id="{0ED40F59-E11C-D9B2-97CB-B9EF7928A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19323" y="5642102"/>
            <a:ext cx="247427" cy="151432"/>
          </a:xfrm>
          <a:prstGeom prst="rect">
            <a:avLst/>
          </a:prstGeom>
        </p:spPr>
      </p:pic>
      <p:pic>
        <p:nvPicPr>
          <p:cNvPr id="79" name="Picture 78" descr="A picture containing object&#10;&#10;Description automatically generated">
            <a:extLst>
              <a:ext uri="{FF2B5EF4-FFF2-40B4-BE49-F238E27FC236}">
                <a16:creationId xmlns:a16="http://schemas.microsoft.com/office/drawing/2014/main" id="{D730E9C3-9DC2-07EF-A744-FA8411A238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83566" y="5786710"/>
            <a:ext cx="247427" cy="151432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4F5DBC3E-CB7F-7200-52DE-1D00ACB9ED88}"/>
              </a:ext>
            </a:extLst>
          </p:cNvPr>
          <p:cNvSpPr txBox="1"/>
          <p:nvPr/>
        </p:nvSpPr>
        <p:spPr>
          <a:xfrm>
            <a:off x="1407473" y="5924318"/>
            <a:ext cx="897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Added Plant Protein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9AAD766-5138-DDBD-784D-60397162ADEE}"/>
              </a:ext>
            </a:extLst>
          </p:cNvPr>
          <p:cNvSpPr txBox="1"/>
          <p:nvPr/>
        </p:nvSpPr>
        <p:spPr>
          <a:xfrm>
            <a:off x="2513457" y="5888977"/>
            <a:ext cx="9002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Low Carbon Planet </a:t>
            </a:r>
          </a:p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Friendly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4BE318F-3347-B9B4-D5CA-EDA19A228AAE}"/>
              </a:ext>
            </a:extLst>
          </p:cNvPr>
          <p:cNvSpPr txBox="1"/>
          <p:nvPr/>
        </p:nvSpPr>
        <p:spPr>
          <a:xfrm>
            <a:off x="3328588" y="5996723"/>
            <a:ext cx="7235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Wholemeal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A2BB0DB-53F4-4899-F097-9E3B58EB4978}"/>
              </a:ext>
            </a:extLst>
          </p:cNvPr>
          <p:cNvGrpSpPr/>
          <p:nvPr/>
        </p:nvGrpSpPr>
        <p:grpSpPr>
          <a:xfrm>
            <a:off x="1208584" y="5980312"/>
            <a:ext cx="232983" cy="232828"/>
            <a:chOff x="0" y="184916"/>
            <a:chExt cx="3741232" cy="3636623"/>
          </a:xfrm>
        </p:grpSpPr>
        <p:sp>
          <p:nvSpPr>
            <p:cNvPr id="88" name="Freeform 8">
              <a:extLst>
                <a:ext uri="{FF2B5EF4-FFF2-40B4-BE49-F238E27FC236}">
                  <a16:creationId xmlns:a16="http://schemas.microsoft.com/office/drawing/2014/main" id="{204C6037-1049-FBAA-D9E8-3DE105D2C236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9" name="Freeform 9">
              <a:extLst>
                <a:ext uri="{FF2B5EF4-FFF2-40B4-BE49-F238E27FC236}">
                  <a16:creationId xmlns:a16="http://schemas.microsoft.com/office/drawing/2014/main" id="{371C8D41-F48F-DF76-719F-6C17C1C01420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E4335BF-71B4-250D-A90C-35B3D1E80604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97" name="Freeform 11">
                <a:extLst>
                  <a:ext uri="{FF2B5EF4-FFF2-40B4-BE49-F238E27FC236}">
                    <a16:creationId xmlns:a16="http://schemas.microsoft.com/office/drawing/2014/main" id="{FE03CFEE-87A9-4A4D-36DC-6FF8C1529FC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98" name="TextBox 12">
                <a:extLst>
                  <a:ext uri="{FF2B5EF4-FFF2-40B4-BE49-F238E27FC236}">
                    <a16:creationId xmlns:a16="http://schemas.microsoft.com/office/drawing/2014/main" id="{E7793600-7E9E-D672-A129-476257038378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9BE2A92-8261-91E2-3A24-30BA33EF516F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95" name="Freeform 14">
                <a:extLst>
                  <a:ext uri="{FF2B5EF4-FFF2-40B4-BE49-F238E27FC236}">
                    <a16:creationId xmlns:a16="http://schemas.microsoft.com/office/drawing/2014/main" id="{2C7C4516-6FEF-990C-5F7F-E14E8FA98A8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96" name="TextBox 15">
                <a:extLst>
                  <a:ext uri="{FF2B5EF4-FFF2-40B4-BE49-F238E27FC236}">
                    <a16:creationId xmlns:a16="http://schemas.microsoft.com/office/drawing/2014/main" id="{B63AF02E-B30F-72CE-8B23-C19D2B9D42A8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2B8752BA-A1EB-B61C-1768-4DFB5631CBE2}"/>
              </a:ext>
            </a:extLst>
          </p:cNvPr>
          <p:cNvSpPr txBox="1"/>
          <p:nvPr/>
        </p:nvSpPr>
        <p:spPr>
          <a:xfrm>
            <a:off x="4334395" y="5943229"/>
            <a:ext cx="1437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Contains Flaxseed </a:t>
            </a:r>
          </a:p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(High in Omega-3)</a:t>
            </a:r>
            <a:endParaRPr lang="en-GB" sz="700" dirty="0"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111" name="Freeform 23">
            <a:extLst>
              <a:ext uri="{FF2B5EF4-FFF2-40B4-BE49-F238E27FC236}">
                <a16:creationId xmlns:a16="http://schemas.microsoft.com/office/drawing/2014/main" id="{E9BB05CD-4378-42E2-DF69-DC534ABFE3B1}"/>
              </a:ext>
            </a:extLst>
          </p:cNvPr>
          <p:cNvSpPr/>
          <p:nvPr/>
        </p:nvSpPr>
        <p:spPr>
          <a:xfrm flipH="1">
            <a:off x="3150247" y="5942714"/>
            <a:ext cx="263194" cy="309178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12" name="Picture 111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518AA7FB-7D31-7EA1-8106-84E6B20516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5042" b="54413"/>
          <a:stretch/>
        </p:blipFill>
        <p:spPr>
          <a:xfrm>
            <a:off x="4164371" y="5961794"/>
            <a:ext cx="168720" cy="269864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A389A658-D1CA-A7AF-D7A5-CBB9662A3784}"/>
              </a:ext>
            </a:extLst>
          </p:cNvPr>
          <p:cNvSpPr txBox="1"/>
          <p:nvPr/>
        </p:nvSpPr>
        <p:spPr>
          <a:xfrm>
            <a:off x="5363849" y="5932526"/>
            <a:ext cx="915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(V) Vegetarian</a:t>
            </a:r>
          </a:p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(VE) Vegan</a:t>
            </a:r>
          </a:p>
        </p:txBody>
      </p:sp>
      <p:pic>
        <p:nvPicPr>
          <p:cNvPr id="116" name="Picture 115" descr="A picture containing object&#10;&#10;Description automatically generated">
            <a:extLst>
              <a:ext uri="{FF2B5EF4-FFF2-40B4-BE49-F238E27FC236}">
                <a16:creationId xmlns:a16="http://schemas.microsoft.com/office/drawing/2014/main" id="{56586419-A9D3-94BC-4E2B-956BC13462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227143" y="6039394"/>
            <a:ext cx="247427" cy="151432"/>
          </a:xfrm>
          <a:prstGeom prst="rect">
            <a:avLst/>
          </a:prstGeom>
        </p:spPr>
      </p:pic>
      <p:sp>
        <p:nvSpPr>
          <p:cNvPr id="119" name="TextBox 51">
            <a:extLst>
              <a:ext uri="{FF2B5EF4-FFF2-40B4-BE49-F238E27FC236}">
                <a16:creationId xmlns:a16="http://schemas.microsoft.com/office/drawing/2014/main" id="{30F6EA32-BB27-1D9A-39B6-CCAB03C9D3F1}"/>
              </a:ext>
            </a:extLst>
          </p:cNvPr>
          <p:cNvSpPr txBox="1"/>
          <p:nvPr/>
        </p:nvSpPr>
        <p:spPr>
          <a:xfrm>
            <a:off x="6409126" y="5913030"/>
            <a:ext cx="175576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Available Daily: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Daily salad selection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Fresh Fruit (VE)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Natural Yoghurt (V)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Drinking Milk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Tap Water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2" name="Freeform 23">
            <a:extLst>
              <a:ext uri="{FF2B5EF4-FFF2-40B4-BE49-F238E27FC236}">
                <a16:creationId xmlns:a16="http://schemas.microsoft.com/office/drawing/2014/main" id="{5AC33453-4AC3-69A1-9E81-0DA5DAB83B58}"/>
              </a:ext>
            </a:extLst>
          </p:cNvPr>
          <p:cNvSpPr/>
          <p:nvPr/>
        </p:nvSpPr>
        <p:spPr>
          <a:xfrm flipH="1">
            <a:off x="4666091" y="302662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3" name="Freeform 23">
            <a:extLst>
              <a:ext uri="{FF2B5EF4-FFF2-40B4-BE49-F238E27FC236}">
                <a16:creationId xmlns:a16="http://schemas.microsoft.com/office/drawing/2014/main" id="{70A015D5-EA1C-3CEC-D22D-0E80359CAE9D}"/>
              </a:ext>
            </a:extLst>
          </p:cNvPr>
          <p:cNvSpPr/>
          <p:nvPr/>
        </p:nvSpPr>
        <p:spPr>
          <a:xfrm flipH="1">
            <a:off x="7850861" y="101728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3" name="Freeform 23">
            <a:extLst>
              <a:ext uri="{FF2B5EF4-FFF2-40B4-BE49-F238E27FC236}">
                <a16:creationId xmlns:a16="http://schemas.microsoft.com/office/drawing/2014/main" id="{50102BA2-E080-AB72-1129-83D6CB268327}"/>
              </a:ext>
            </a:extLst>
          </p:cNvPr>
          <p:cNvSpPr/>
          <p:nvPr/>
        </p:nvSpPr>
        <p:spPr>
          <a:xfrm flipH="1">
            <a:off x="6041596" y="1843087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25" name="Picture 124" descr="A picture containing object&#10;&#10;Description automatically generated">
            <a:extLst>
              <a:ext uri="{FF2B5EF4-FFF2-40B4-BE49-F238E27FC236}">
                <a16:creationId xmlns:a16="http://schemas.microsoft.com/office/drawing/2014/main" id="{27046365-37A3-B65B-2EB6-26E529A70A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18284" y="3448169"/>
            <a:ext cx="247427" cy="15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7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calendar with a horse and a tractor&#10;&#10;Description automatically generated with medium confidence">
            <a:extLst>
              <a:ext uri="{FF2B5EF4-FFF2-40B4-BE49-F238E27FC236}">
                <a16:creationId xmlns:a16="http://schemas.microsoft.com/office/drawing/2014/main" id="{0AF5BCA7-5470-C0D9-3202-470FCBA9F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" y="-11310"/>
            <a:ext cx="9906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E6EC23-CCC0-0F1B-EF60-08637538D100}"/>
              </a:ext>
            </a:extLst>
          </p:cNvPr>
          <p:cNvSpPr txBox="1"/>
          <p:nvPr/>
        </p:nvSpPr>
        <p:spPr>
          <a:xfrm>
            <a:off x="-130250" y="-11310"/>
            <a:ext cx="228435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+mn-lt"/>
                <a:cs typeface="Aharoni" panose="02010803020104030203" pitchFamily="2" charset="-79"/>
              </a:rPr>
              <a:t>ISLINGTON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/>
                <a:cs typeface="Aharoni" panose="02010803020104030203" pitchFamily="2" charset="-79"/>
              </a:rPr>
              <a:t> EARLY YEARS </a:t>
            </a:r>
            <a:r>
              <a:rPr lang="en-GB" sz="10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MENU </a:t>
            </a:r>
            <a:r>
              <a:rPr lang="en-GB" sz="1200" b="1" dirty="0">
                <a:solidFill>
                  <a:schemeClr val="bg1"/>
                </a:solidFill>
                <a:latin typeface="Century Gothic" panose="020B050202020202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WEEK THREE</a:t>
            </a:r>
          </a:p>
          <a:p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FB86BE-9E20-3F94-0227-B5CA77A85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453883"/>
              </p:ext>
            </p:extLst>
          </p:nvPr>
        </p:nvGraphicFramePr>
        <p:xfrm>
          <a:off x="1648271" y="2131861"/>
          <a:ext cx="7889125" cy="2097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106">
                  <a:extLst>
                    <a:ext uri="{9D8B030D-6E8A-4147-A177-3AD203B41FA5}">
                      <a16:colId xmlns:a16="http://schemas.microsoft.com/office/drawing/2014/main" val="2755166121"/>
                    </a:ext>
                  </a:extLst>
                </a:gridCol>
                <a:gridCol w="1649544">
                  <a:extLst>
                    <a:ext uri="{9D8B030D-6E8A-4147-A177-3AD203B41FA5}">
                      <a16:colId xmlns:a16="http://schemas.microsoft.com/office/drawing/2014/main" val="2160322161"/>
                    </a:ext>
                  </a:extLst>
                </a:gridCol>
                <a:gridCol w="1506106">
                  <a:extLst>
                    <a:ext uri="{9D8B030D-6E8A-4147-A177-3AD203B41FA5}">
                      <a16:colId xmlns:a16="http://schemas.microsoft.com/office/drawing/2014/main" val="2545935090"/>
                    </a:ext>
                  </a:extLst>
                </a:gridCol>
                <a:gridCol w="1577826">
                  <a:extLst>
                    <a:ext uri="{9D8B030D-6E8A-4147-A177-3AD203B41FA5}">
                      <a16:colId xmlns:a16="http://schemas.microsoft.com/office/drawing/2014/main" val="4140738672"/>
                    </a:ext>
                  </a:extLst>
                </a:gridCol>
                <a:gridCol w="1649543">
                  <a:extLst>
                    <a:ext uri="{9D8B030D-6E8A-4147-A177-3AD203B41FA5}">
                      <a16:colId xmlns:a16="http://schemas.microsoft.com/office/drawing/2014/main" val="926408775"/>
                    </a:ext>
                  </a:extLst>
                </a:gridCol>
              </a:tblGrid>
              <a:tr h="2773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Cheese &amp; Tomato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Pizza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Beetroot &amp; Lentil Burger (VE) with Sweet Potato Wedges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Vegetable Sticks (VE) with Yoghurt Mint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base"/>
                      <a:r>
                        <a:rPr lang="en-US" sz="7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Chefs Special Moroccan Vegetable &amp; Chickpea Couscous (VE)</a:t>
                      </a:r>
                      <a:endParaRPr lang="en-US" sz="750" b="0" i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Broccoli Swirls (V) with Mashed  Potatoes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502629"/>
                  </a:ext>
                </a:extLst>
              </a:tr>
              <a:tr h="3763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Soya Mince Cottage Pie(VE) with Gravy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68026"/>
                  </a:ext>
                </a:extLst>
              </a:tr>
              <a:tr h="3847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BBQ Chicken Pizza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Beef Burger with Sweet Potato Wedges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Cottage Pie with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strike="sng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</a:t>
                      </a:r>
                      <a:r>
                        <a:rPr lang="en-GB" sz="750" b="0" strike="noStrik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oast Chicken 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Mashed Potatoes (VE)</a:t>
                      </a:r>
                      <a:endParaRPr lang="en-GB" sz="750" dirty="0">
                        <a:latin typeface="Lao UI" panose="020B0502040204020203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539340"/>
                  </a:ext>
                </a:extLst>
              </a:tr>
              <a:tr h="387628"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Sweetcorn (VE) 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Carrots (VE) </a:t>
                      </a:r>
                    </a:p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&amp; Fresh Broccoli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Green Beans (VE) Roasted Peppers (VE) &amp; Homemade Coleslaw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Roasted Carrots (VE), Tomatoes (VE) Swede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Roasted Cauliflower (VE) Beetroot &amp; Orange Salad (VE) &amp; Mixed Leaf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Steamed Peas (VE) Baked Beans (VE),  Sweet Potato &amp; Coriander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412142"/>
                  </a:ext>
                </a:extLst>
              </a:tr>
              <a:tr h="376374"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Eves  Pudding (V)  with Custard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with Blackberries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&amp; Blackberry Crumble with Custard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and Fresh Fruit Salad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700615"/>
                  </a:ext>
                </a:extLst>
              </a:tr>
              <a:tr h="178282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Lao UI" panose="020B0502040204020203" pitchFamily="34" charset="0"/>
                        </a:rPr>
                        <a:t>A selection of seasonal fresh fruits served daily including apple, pear, banana, oranges &amp; melon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18637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E95294E-10CC-B344-062E-D640F2D55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01323"/>
              </p:ext>
            </p:extLst>
          </p:nvPr>
        </p:nvGraphicFramePr>
        <p:xfrm>
          <a:off x="1648271" y="412872"/>
          <a:ext cx="7889125" cy="1142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825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77825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77825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77825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77825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1423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&amp; Flaxseed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Porridge made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 (V)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Toast (V)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Wedges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Weetabix (VE) with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Milk (V)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Boiled Egg (V),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</a:t>
                      </a:r>
                      <a:r>
                        <a:rPr lang="en-GB" sz="750" b="0" u="non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hole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meal Bagel (V)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and Roasted Tomatoes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and Cinnamon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Porridge made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(</a:t>
                      </a: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 with Spread (VE)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Orange Wedges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Weetabix (VE)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(V)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Scrambled Eggs with Homemade Baked Beans (V), Tortilla Wrap and Mushrooms 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Berry &amp; Flaxseed Porridge made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Milk  (V) or Soya Milk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Pancake (V)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Slices (VE)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8380C08-C93D-359A-7BC8-A68EFC865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615966"/>
              </p:ext>
            </p:extLst>
          </p:nvPr>
        </p:nvGraphicFramePr>
        <p:xfrm>
          <a:off x="1610783" y="1622331"/>
          <a:ext cx="7938430" cy="434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686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87686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378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Pitta Sticks (V)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 with Houmous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Fingers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and Soft Cheese (V) 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Slices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Bread Fingers (V) with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Butterbean Dip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C794697-7F6E-A9C8-8BFC-81DDD2E11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29720"/>
              </p:ext>
            </p:extLst>
          </p:nvPr>
        </p:nvGraphicFramePr>
        <p:xfrm>
          <a:off x="1620749" y="4205017"/>
          <a:ext cx="7899970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994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79994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79994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79994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79994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Crudités (VE)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Yoghurt 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Cucumber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Bread Fingers (VE) with Spread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Seasonal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Quarters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0" baseline="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English Muffin (V)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Yoghurt &amp; Cucumber Dip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Crudités – Carrot and Cucumber Sticks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F1228B9-6C46-5AF1-FB5E-7B4916339DA6}"/>
              </a:ext>
            </a:extLst>
          </p:cNvPr>
          <p:cNvSpPr txBox="1"/>
          <p:nvPr/>
        </p:nvSpPr>
        <p:spPr>
          <a:xfrm>
            <a:off x="1519269" y="5879853"/>
            <a:ext cx="6246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Added Plant Protein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A4B248-A29F-B127-E42A-E4631EA72C2F}"/>
              </a:ext>
            </a:extLst>
          </p:cNvPr>
          <p:cNvSpPr txBox="1"/>
          <p:nvPr/>
        </p:nvSpPr>
        <p:spPr>
          <a:xfrm>
            <a:off x="2353089" y="5888977"/>
            <a:ext cx="9002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Low Carbon Planet </a:t>
            </a:r>
          </a:p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Friendly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5CF0D5-0669-1DB8-176E-B72D1571EEF9}"/>
              </a:ext>
            </a:extLst>
          </p:cNvPr>
          <p:cNvSpPr txBox="1"/>
          <p:nvPr/>
        </p:nvSpPr>
        <p:spPr>
          <a:xfrm>
            <a:off x="3462766" y="6015215"/>
            <a:ext cx="7235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Lao UI" panose="020B0502040204020203" pitchFamily="34" charset="0"/>
                <a:cs typeface="Lao UI" panose="020B0502040204020203" pitchFamily="34" charset="0"/>
              </a:rPr>
              <a:t>Wholemeal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7F7C065-2E4E-BF82-0FF0-E29B537E3D6E}"/>
              </a:ext>
            </a:extLst>
          </p:cNvPr>
          <p:cNvGrpSpPr/>
          <p:nvPr/>
        </p:nvGrpSpPr>
        <p:grpSpPr>
          <a:xfrm>
            <a:off x="1263633" y="5980312"/>
            <a:ext cx="232983" cy="232828"/>
            <a:chOff x="0" y="184916"/>
            <a:chExt cx="3741232" cy="363662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F96DD3A8-778B-D16B-C4A2-6B7027A80B1E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11836CA5-3A02-E37E-1768-5BBE8A4C1552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0D1BD8E-5ED3-21C7-EB1A-251BFE1233D9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59986A60-2B1E-8B25-D643-8EE67181D1C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9" name="TextBox 12">
                <a:extLst>
                  <a:ext uri="{FF2B5EF4-FFF2-40B4-BE49-F238E27FC236}">
                    <a16:creationId xmlns:a16="http://schemas.microsoft.com/office/drawing/2014/main" id="{A22FDAAF-9749-525E-6E2A-E9431399DCA4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68859F-DD76-50E5-851F-B36B094E8EAF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AB2DE478-4DCF-D0BB-AF9D-3E39874D53D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7" name="TextBox 15">
                <a:extLst>
                  <a:ext uri="{FF2B5EF4-FFF2-40B4-BE49-F238E27FC236}">
                    <a16:creationId xmlns:a16="http://schemas.microsoft.com/office/drawing/2014/main" id="{CE7889A6-8A55-7A41-3FFF-D160347499B3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AB34423-B99E-EE5D-1366-A819DB8B921B}"/>
              </a:ext>
            </a:extLst>
          </p:cNvPr>
          <p:cNvSpPr txBox="1"/>
          <p:nvPr/>
        </p:nvSpPr>
        <p:spPr>
          <a:xfrm>
            <a:off x="4497308" y="5948714"/>
            <a:ext cx="1437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Contains Flaxseed </a:t>
            </a:r>
          </a:p>
          <a:p>
            <a:r>
              <a:rPr lang="en-GB" sz="700" b="0" i="0" u="none" strike="noStrike" dirty="0">
                <a:solidFill>
                  <a:srgbClr val="000000"/>
                </a:solidFill>
                <a:effectLst/>
                <a:latin typeface="Lao UI" panose="020B0502040204020203" pitchFamily="34" charset="0"/>
                <a:cs typeface="Lao UI" panose="020B0502040204020203" pitchFamily="34" charset="0"/>
              </a:rPr>
              <a:t>(High in Omega-3)</a:t>
            </a:r>
            <a:endParaRPr lang="en-GB" sz="700" dirty="0">
              <a:latin typeface="Lao UI" panose="020B0502040204020203" pitchFamily="34" charset="0"/>
              <a:cs typeface="Lao UI" panose="020B0502040204020203" pitchFamily="34" charset="0"/>
            </a:endParaRPr>
          </a:p>
        </p:txBody>
      </p:sp>
      <p:sp>
        <p:nvSpPr>
          <p:cNvPr id="27" name="Freeform 23">
            <a:extLst>
              <a:ext uri="{FF2B5EF4-FFF2-40B4-BE49-F238E27FC236}">
                <a16:creationId xmlns:a16="http://schemas.microsoft.com/office/drawing/2014/main" id="{B913CF90-F8A4-3F13-DB59-B4781C90D979}"/>
              </a:ext>
            </a:extLst>
          </p:cNvPr>
          <p:cNvSpPr/>
          <p:nvPr/>
        </p:nvSpPr>
        <p:spPr>
          <a:xfrm flipH="1">
            <a:off x="3150247" y="5942714"/>
            <a:ext cx="263194" cy="309178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1" name="Freeform 23">
            <a:extLst>
              <a:ext uri="{FF2B5EF4-FFF2-40B4-BE49-F238E27FC236}">
                <a16:creationId xmlns:a16="http://schemas.microsoft.com/office/drawing/2014/main" id="{5519BA1B-2D21-13C2-1D92-F09229C2CBAC}"/>
              </a:ext>
            </a:extLst>
          </p:cNvPr>
          <p:cNvSpPr/>
          <p:nvPr/>
        </p:nvSpPr>
        <p:spPr>
          <a:xfrm flipH="1">
            <a:off x="2931583" y="2849371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2" name="Freeform 23">
            <a:extLst>
              <a:ext uri="{FF2B5EF4-FFF2-40B4-BE49-F238E27FC236}">
                <a16:creationId xmlns:a16="http://schemas.microsoft.com/office/drawing/2014/main" id="{28CA1F01-C2F7-6E10-64CF-80EE59EDBB60}"/>
              </a:ext>
            </a:extLst>
          </p:cNvPr>
          <p:cNvSpPr/>
          <p:nvPr/>
        </p:nvSpPr>
        <p:spPr>
          <a:xfrm flipH="1">
            <a:off x="2893300" y="233616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7" name="Freeform 23">
            <a:extLst>
              <a:ext uri="{FF2B5EF4-FFF2-40B4-BE49-F238E27FC236}">
                <a16:creationId xmlns:a16="http://schemas.microsoft.com/office/drawing/2014/main" id="{20357F5F-B272-A167-D640-2A870F9026E8}"/>
              </a:ext>
            </a:extLst>
          </p:cNvPr>
          <p:cNvSpPr/>
          <p:nvPr/>
        </p:nvSpPr>
        <p:spPr>
          <a:xfrm flipH="1">
            <a:off x="2965276" y="57284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8" name="Freeform 23">
            <a:extLst>
              <a:ext uri="{FF2B5EF4-FFF2-40B4-BE49-F238E27FC236}">
                <a16:creationId xmlns:a16="http://schemas.microsoft.com/office/drawing/2014/main" id="{D63C4FF2-E23B-50E0-38F1-3CE05C479B41}"/>
              </a:ext>
            </a:extLst>
          </p:cNvPr>
          <p:cNvSpPr/>
          <p:nvPr/>
        </p:nvSpPr>
        <p:spPr>
          <a:xfrm flipH="1">
            <a:off x="4592960" y="582467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C4EA10C6-FB18-5E9E-AC17-3786CA13C824}"/>
              </a:ext>
            </a:extLst>
          </p:cNvPr>
          <p:cNvSpPr/>
          <p:nvPr/>
        </p:nvSpPr>
        <p:spPr>
          <a:xfrm flipH="1">
            <a:off x="6153046" y="57284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00B78BD3-CC97-1718-CF40-90F156B58F57}"/>
              </a:ext>
            </a:extLst>
          </p:cNvPr>
          <p:cNvSpPr/>
          <p:nvPr/>
        </p:nvSpPr>
        <p:spPr>
          <a:xfrm flipH="1">
            <a:off x="7812889" y="57284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37" name="TextBox 51">
            <a:extLst>
              <a:ext uri="{FF2B5EF4-FFF2-40B4-BE49-F238E27FC236}">
                <a16:creationId xmlns:a16="http://schemas.microsoft.com/office/drawing/2014/main" id="{413A8A6C-63DF-D7F9-02C2-6E9AD7E982A6}"/>
              </a:ext>
            </a:extLst>
          </p:cNvPr>
          <p:cNvSpPr txBox="1"/>
          <p:nvPr/>
        </p:nvSpPr>
        <p:spPr>
          <a:xfrm>
            <a:off x="6409126" y="5913030"/>
            <a:ext cx="175576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Available Daily: 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Daily salad selection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Fresh Fruit (VE)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Natural Yoghurt (V)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Drinking Milk (V/VE)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Tap Water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8" name="Picture 27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FCEAB94E-1A93-8419-BEC6-4DBE17453A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5042" b="54413"/>
          <a:stretch/>
        </p:blipFill>
        <p:spPr>
          <a:xfrm>
            <a:off x="4320853" y="5952670"/>
            <a:ext cx="168720" cy="269864"/>
          </a:xfrm>
          <a:prstGeom prst="rect">
            <a:avLst/>
          </a:prstGeom>
        </p:spPr>
      </p:pic>
      <p:sp>
        <p:nvSpPr>
          <p:cNvPr id="29" name="Freeform 23">
            <a:extLst>
              <a:ext uri="{FF2B5EF4-FFF2-40B4-BE49-F238E27FC236}">
                <a16:creationId xmlns:a16="http://schemas.microsoft.com/office/drawing/2014/main" id="{1BFB8F9A-712D-7BE7-D272-9B08D15CF771}"/>
              </a:ext>
            </a:extLst>
          </p:cNvPr>
          <p:cNvSpPr/>
          <p:nvPr/>
        </p:nvSpPr>
        <p:spPr>
          <a:xfrm flipH="1">
            <a:off x="9345502" y="572849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39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FB55C7DB-93A8-7B53-059D-E983A6939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1784648" y="626443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TextBox 1038">
            <a:extLst>
              <a:ext uri="{FF2B5EF4-FFF2-40B4-BE49-F238E27FC236}">
                <a16:creationId xmlns:a16="http://schemas.microsoft.com/office/drawing/2014/main" id="{20054B28-68AA-DB51-2C3E-2946174B544F}"/>
              </a:ext>
            </a:extLst>
          </p:cNvPr>
          <p:cNvSpPr txBox="1"/>
          <p:nvPr/>
        </p:nvSpPr>
        <p:spPr>
          <a:xfrm>
            <a:off x="5621288" y="5927449"/>
            <a:ext cx="915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(V) Vegetarian</a:t>
            </a:r>
          </a:p>
          <a:p>
            <a:r>
              <a:rPr lang="en-GB" sz="800" dirty="0">
                <a:latin typeface="Lao UI" panose="020B0502040204020203" pitchFamily="34" charset="0"/>
                <a:cs typeface="Lao UI" panose="020B0502040204020203" pitchFamily="34" charset="0"/>
              </a:rPr>
              <a:t>(VE) Vegan</a:t>
            </a:r>
          </a:p>
        </p:txBody>
      </p:sp>
      <p:graphicFrame>
        <p:nvGraphicFramePr>
          <p:cNvPr id="1040" name="Table 1039">
            <a:extLst>
              <a:ext uri="{FF2B5EF4-FFF2-40B4-BE49-F238E27FC236}">
                <a16:creationId xmlns:a16="http://schemas.microsoft.com/office/drawing/2014/main" id="{14B9153A-88A0-4E45-D1FD-17079D31C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827624"/>
              </p:ext>
            </p:extLst>
          </p:nvPr>
        </p:nvGraphicFramePr>
        <p:xfrm>
          <a:off x="1714926" y="4780563"/>
          <a:ext cx="7854300" cy="1099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860">
                  <a:extLst>
                    <a:ext uri="{9D8B030D-6E8A-4147-A177-3AD203B41FA5}">
                      <a16:colId xmlns:a16="http://schemas.microsoft.com/office/drawing/2014/main" val="2569355385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1697789127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2990272265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3788721027"/>
                    </a:ext>
                  </a:extLst>
                </a:gridCol>
                <a:gridCol w="1570860">
                  <a:extLst>
                    <a:ext uri="{9D8B030D-6E8A-4147-A177-3AD203B41FA5}">
                      <a16:colId xmlns:a16="http://schemas.microsoft.com/office/drawing/2014/main" val="1691312048"/>
                    </a:ext>
                  </a:extLst>
                </a:gridCol>
              </a:tblGrid>
              <a:tr h="1099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Jacket Potato (VE) with Baked Beans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 Tuna and Sweetcorn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Cucumber and Beetroot Salad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Apple Slices (VE)  with Natural Yoghurt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Wholemeal Tomato &amp; Lentil Pasta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with Peas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Orange Wedges (VE) &amp; Natural Yoghurt (V)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Melon Boats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Red Pepper and Cheese Frittata (V) with Parsley Potatoes (VE) and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Broccoli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Chicken &amp; Bean or Vegetable &amp; Bean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Fajitas (VE) with 50% Wholemeal Rice (VE)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Natural Yoghurt (V) 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Banana (VE)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Afternoon Tea Picnic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Toast Fingers with: egg mayonnaise (V), cheese and tomato (V) or hummus &amp; carrot (VE)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~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Lao UI" panose="020B0502040204020203" pitchFamily="34" charset="0"/>
                        </a:rPr>
                        <a:t>Fruit &amp; Veg: Tinned Pears (VE) &amp; Cucumber Sticks (VE)</a:t>
                      </a:r>
                      <a:endParaRPr lang="en-GB" sz="75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Lao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337271"/>
                  </a:ext>
                </a:extLst>
              </a:tr>
            </a:tbl>
          </a:graphicData>
        </a:graphic>
      </p:graphicFrame>
      <p:sp>
        <p:nvSpPr>
          <p:cNvPr id="1041" name="Freeform 23">
            <a:extLst>
              <a:ext uri="{FF2B5EF4-FFF2-40B4-BE49-F238E27FC236}">
                <a16:creationId xmlns:a16="http://schemas.microsoft.com/office/drawing/2014/main" id="{06FCEC7B-AD8A-FB97-8D05-1B432006E8CF}"/>
              </a:ext>
            </a:extLst>
          </p:cNvPr>
          <p:cNvSpPr/>
          <p:nvPr/>
        </p:nvSpPr>
        <p:spPr>
          <a:xfrm flipH="1">
            <a:off x="4417145" y="5072421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1043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B451424D-0ED0-E04F-A7BE-DDBCE920C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6401927" y="2511652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D28D622B-73CE-D268-8758-79E099E81A88}"/>
              </a:ext>
            </a:extLst>
          </p:cNvPr>
          <p:cNvGrpSpPr/>
          <p:nvPr/>
        </p:nvGrpSpPr>
        <p:grpSpPr>
          <a:xfrm>
            <a:off x="6425443" y="4797152"/>
            <a:ext cx="232983" cy="232828"/>
            <a:chOff x="0" y="184916"/>
            <a:chExt cx="3741232" cy="3636623"/>
          </a:xfrm>
        </p:grpSpPr>
        <p:sp>
          <p:nvSpPr>
            <p:cNvPr id="1045" name="Freeform 8">
              <a:extLst>
                <a:ext uri="{FF2B5EF4-FFF2-40B4-BE49-F238E27FC236}">
                  <a16:creationId xmlns:a16="http://schemas.microsoft.com/office/drawing/2014/main" id="{B8B7C254-3229-C9A0-0491-A0A75C624E65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46" name="Freeform 9">
              <a:extLst>
                <a:ext uri="{FF2B5EF4-FFF2-40B4-BE49-F238E27FC236}">
                  <a16:creationId xmlns:a16="http://schemas.microsoft.com/office/drawing/2014/main" id="{063DAA5D-87C3-B407-AC17-81FC09236C09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1047" name="Group 1046">
              <a:extLst>
                <a:ext uri="{FF2B5EF4-FFF2-40B4-BE49-F238E27FC236}">
                  <a16:creationId xmlns:a16="http://schemas.microsoft.com/office/drawing/2014/main" id="{2F96ACFD-C053-F734-D519-1A75A8189990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1051" name="Freeform 11">
                <a:extLst>
                  <a:ext uri="{FF2B5EF4-FFF2-40B4-BE49-F238E27FC236}">
                    <a16:creationId xmlns:a16="http://schemas.microsoft.com/office/drawing/2014/main" id="{59D3D607-5261-03E7-BAA6-4E485664DB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52" name="TextBox 12">
                <a:extLst>
                  <a:ext uri="{FF2B5EF4-FFF2-40B4-BE49-F238E27FC236}">
                    <a16:creationId xmlns:a16="http://schemas.microsoft.com/office/drawing/2014/main" id="{8B3EA076-0433-AB06-2DEC-FE6D5FAC1684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048" name="Group 1047">
              <a:extLst>
                <a:ext uri="{FF2B5EF4-FFF2-40B4-BE49-F238E27FC236}">
                  <a16:creationId xmlns:a16="http://schemas.microsoft.com/office/drawing/2014/main" id="{6AF7E73C-D874-9883-D000-84B83AA8CA81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1049" name="Freeform 14">
                <a:extLst>
                  <a:ext uri="{FF2B5EF4-FFF2-40B4-BE49-F238E27FC236}">
                    <a16:creationId xmlns:a16="http://schemas.microsoft.com/office/drawing/2014/main" id="{7A957953-DBC3-DF5E-4779-BE22860FDB7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50" name="TextBox 15">
                <a:extLst>
                  <a:ext uri="{FF2B5EF4-FFF2-40B4-BE49-F238E27FC236}">
                    <a16:creationId xmlns:a16="http://schemas.microsoft.com/office/drawing/2014/main" id="{FE350600-0BFE-0CFD-9294-52BA9F28C41E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1053" name="Freeform 23">
            <a:extLst>
              <a:ext uri="{FF2B5EF4-FFF2-40B4-BE49-F238E27FC236}">
                <a16:creationId xmlns:a16="http://schemas.microsoft.com/office/drawing/2014/main" id="{1124AC48-1C6E-A1DC-1788-582862296CA4}"/>
              </a:ext>
            </a:extLst>
          </p:cNvPr>
          <p:cNvSpPr/>
          <p:nvPr/>
        </p:nvSpPr>
        <p:spPr>
          <a:xfrm flipH="1">
            <a:off x="4616784" y="4500707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54" name="Freeform 23">
            <a:extLst>
              <a:ext uri="{FF2B5EF4-FFF2-40B4-BE49-F238E27FC236}">
                <a16:creationId xmlns:a16="http://schemas.microsoft.com/office/drawing/2014/main" id="{FF836994-0190-E6B0-A5F4-6720AFA37D01}"/>
              </a:ext>
            </a:extLst>
          </p:cNvPr>
          <p:cNvSpPr/>
          <p:nvPr/>
        </p:nvSpPr>
        <p:spPr>
          <a:xfrm flipH="1">
            <a:off x="2942037" y="964622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Freeform 23">
            <a:extLst>
              <a:ext uri="{FF2B5EF4-FFF2-40B4-BE49-F238E27FC236}">
                <a16:creationId xmlns:a16="http://schemas.microsoft.com/office/drawing/2014/main" id="{B6EE8891-D53D-6E6F-6712-65A280158C22}"/>
              </a:ext>
            </a:extLst>
          </p:cNvPr>
          <p:cNvSpPr/>
          <p:nvPr/>
        </p:nvSpPr>
        <p:spPr>
          <a:xfrm flipH="1">
            <a:off x="2913297" y="1821293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3" name="Picture 2" descr="A picture containing object&#10;&#10;Description automatically generated">
            <a:extLst>
              <a:ext uri="{FF2B5EF4-FFF2-40B4-BE49-F238E27FC236}">
                <a16:creationId xmlns:a16="http://schemas.microsoft.com/office/drawing/2014/main" id="{C2572003-55F9-34B1-F977-C52D1D51E29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109980" y="6003698"/>
            <a:ext cx="247427" cy="151432"/>
          </a:xfrm>
          <a:prstGeom prst="rect">
            <a:avLst/>
          </a:prstGeom>
        </p:spPr>
      </p:pic>
      <p:pic>
        <p:nvPicPr>
          <p:cNvPr id="4" name="Picture 3" descr="A picture containing object&#10;&#10;Description automatically generated">
            <a:extLst>
              <a:ext uri="{FF2B5EF4-FFF2-40B4-BE49-F238E27FC236}">
                <a16:creationId xmlns:a16="http://schemas.microsoft.com/office/drawing/2014/main" id="{8A68C1DE-348A-2B93-8E5D-D85AF0594A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90094" y="1262040"/>
            <a:ext cx="247427" cy="151432"/>
          </a:xfrm>
          <a:prstGeom prst="rect">
            <a:avLst/>
          </a:prstGeom>
        </p:spPr>
      </p:pic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027B460D-2679-DB81-8A21-7E001E5904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124541" y="1322402"/>
            <a:ext cx="247427" cy="151432"/>
          </a:xfrm>
          <a:prstGeom prst="rect">
            <a:avLst/>
          </a:prstGeom>
        </p:spPr>
      </p:pic>
      <p:pic>
        <p:nvPicPr>
          <p:cNvPr id="23" name="Picture 22" descr="A picture containing object&#10;&#10;Description automatically generated">
            <a:extLst>
              <a:ext uri="{FF2B5EF4-FFF2-40B4-BE49-F238E27FC236}">
                <a16:creationId xmlns:a16="http://schemas.microsoft.com/office/drawing/2014/main" id="{172AA80B-EBF9-70C4-AA10-A679B2AAA6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29643" y="1269362"/>
            <a:ext cx="247427" cy="151432"/>
          </a:xfrm>
          <a:prstGeom prst="rect">
            <a:avLst/>
          </a:prstGeom>
        </p:spPr>
      </p:pic>
      <p:pic>
        <p:nvPicPr>
          <p:cNvPr id="24" name="Picture 23" descr="A picture containing object&#10;&#10;Description automatically generated">
            <a:extLst>
              <a:ext uri="{FF2B5EF4-FFF2-40B4-BE49-F238E27FC236}">
                <a16:creationId xmlns:a16="http://schemas.microsoft.com/office/drawing/2014/main" id="{8742A7F6-FA38-90B8-4D9F-78AF8129C6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65831" y="1750059"/>
            <a:ext cx="247427" cy="151432"/>
          </a:xfrm>
          <a:prstGeom prst="rect">
            <a:avLst/>
          </a:prstGeom>
        </p:spPr>
      </p:pic>
      <p:pic>
        <p:nvPicPr>
          <p:cNvPr id="25" name="Picture 24" descr="A picture containing object&#10;&#10;Description automatically generated">
            <a:extLst>
              <a:ext uri="{FF2B5EF4-FFF2-40B4-BE49-F238E27FC236}">
                <a16:creationId xmlns:a16="http://schemas.microsoft.com/office/drawing/2014/main" id="{AC551568-79FB-F53B-5D99-6C21CC2153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490481" y="1809508"/>
            <a:ext cx="247427" cy="151432"/>
          </a:xfrm>
          <a:prstGeom prst="rect">
            <a:avLst/>
          </a:prstGeom>
        </p:spPr>
      </p:pic>
      <p:pic>
        <p:nvPicPr>
          <p:cNvPr id="40" name="Picture 39" descr="A picture containing object&#10;&#10;Description automatically generated">
            <a:extLst>
              <a:ext uri="{FF2B5EF4-FFF2-40B4-BE49-F238E27FC236}">
                <a16:creationId xmlns:a16="http://schemas.microsoft.com/office/drawing/2014/main" id="{AFE35E3B-4694-B745-E656-7B54C3BCF5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493069" y="2671036"/>
            <a:ext cx="247427" cy="151432"/>
          </a:xfrm>
          <a:prstGeom prst="rect">
            <a:avLst/>
          </a:prstGeom>
        </p:spPr>
      </p:pic>
      <p:pic>
        <p:nvPicPr>
          <p:cNvPr id="41" name="Picture 40" descr="A picture containing object&#10;&#10;Description automatically generated">
            <a:extLst>
              <a:ext uri="{FF2B5EF4-FFF2-40B4-BE49-F238E27FC236}">
                <a16:creationId xmlns:a16="http://schemas.microsoft.com/office/drawing/2014/main" id="{64B5FD19-EB1F-C1CC-9F73-B4C500C815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5974033" y="2641797"/>
            <a:ext cx="247427" cy="151432"/>
          </a:xfrm>
          <a:prstGeom prst="rect">
            <a:avLst/>
          </a:prstGeom>
        </p:spPr>
      </p:pic>
      <p:pic>
        <p:nvPicPr>
          <p:cNvPr id="42" name="Picture 41" descr="A picture containing object&#10;&#10;Description automatically generated">
            <a:extLst>
              <a:ext uri="{FF2B5EF4-FFF2-40B4-BE49-F238E27FC236}">
                <a16:creationId xmlns:a16="http://schemas.microsoft.com/office/drawing/2014/main" id="{199BE190-375D-F701-415B-46429247FD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557887" y="2773972"/>
            <a:ext cx="247427" cy="151432"/>
          </a:xfrm>
          <a:prstGeom prst="rect">
            <a:avLst/>
          </a:prstGeom>
        </p:spPr>
      </p:pic>
      <p:pic>
        <p:nvPicPr>
          <p:cNvPr id="43" name="Picture 42" descr="A picture containing object&#10;&#10;Description automatically generated">
            <a:extLst>
              <a:ext uri="{FF2B5EF4-FFF2-40B4-BE49-F238E27FC236}">
                <a16:creationId xmlns:a16="http://schemas.microsoft.com/office/drawing/2014/main" id="{4A8FA141-E5A7-94FC-B033-706DE7876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362548" y="4506661"/>
            <a:ext cx="247427" cy="151432"/>
          </a:xfrm>
          <a:prstGeom prst="rect">
            <a:avLst/>
          </a:prstGeom>
        </p:spPr>
      </p:pic>
      <p:pic>
        <p:nvPicPr>
          <p:cNvPr id="44" name="Picture 43" descr="A picture containing object&#10;&#10;Description automatically generated">
            <a:extLst>
              <a:ext uri="{FF2B5EF4-FFF2-40B4-BE49-F238E27FC236}">
                <a16:creationId xmlns:a16="http://schemas.microsoft.com/office/drawing/2014/main" id="{F2BC1D3F-4774-015E-5F82-4F428541AD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6082569" y="4504618"/>
            <a:ext cx="247427" cy="151432"/>
          </a:xfrm>
          <a:prstGeom prst="rect">
            <a:avLst/>
          </a:prstGeom>
        </p:spPr>
      </p:pic>
      <p:pic>
        <p:nvPicPr>
          <p:cNvPr id="46" name="Picture 45" descr="A picture containing object&#10;&#10;Description automatically generated">
            <a:extLst>
              <a:ext uri="{FF2B5EF4-FFF2-40B4-BE49-F238E27FC236}">
                <a16:creationId xmlns:a16="http://schemas.microsoft.com/office/drawing/2014/main" id="{FD3398EF-90B9-7090-8043-B02547C9DA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73251" y="4418273"/>
            <a:ext cx="247427" cy="151432"/>
          </a:xfrm>
          <a:prstGeom prst="rect">
            <a:avLst/>
          </a:prstGeom>
        </p:spPr>
      </p:pic>
      <p:pic>
        <p:nvPicPr>
          <p:cNvPr id="47" name="Picture 46" descr="A picture containing object&#10;&#10;Description automatically generated">
            <a:extLst>
              <a:ext uri="{FF2B5EF4-FFF2-40B4-BE49-F238E27FC236}">
                <a16:creationId xmlns:a16="http://schemas.microsoft.com/office/drawing/2014/main" id="{DBC7B948-959E-639A-91EF-6483AC84766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4525187" y="5186918"/>
            <a:ext cx="247427" cy="151432"/>
          </a:xfrm>
          <a:prstGeom prst="rect">
            <a:avLst/>
          </a:prstGeom>
        </p:spPr>
      </p:pic>
      <p:pic>
        <p:nvPicPr>
          <p:cNvPr id="50" name="Picture 49" descr="A picture containing object&#10;&#10;Description automatically generated">
            <a:extLst>
              <a:ext uri="{FF2B5EF4-FFF2-40B4-BE49-F238E27FC236}">
                <a16:creationId xmlns:a16="http://schemas.microsoft.com/office/drawing/2014/main" id="{32AE1A4A-20F8-6D4E-88BE-72E614CFE8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352297" y="5744986"/>
            <a:ext cx="247427" cy="151432"/>
          </a:xfrm>
          <a:prstGeom prst="rect">
            <a:avLst/>
          </a:prstGeom>
        </p:spPr>
      </p:pic>
      <p:pic>
        <p:nvPicPr>
          <p:cNvPr id="61" name="Picture 60" descr="A picture containing object&#10;&#10;Description automatically generated">
            <a:extLst>
              <a:ext uri="{FF2B5EF4-FFF2-40B4-BE49-F238E27FC236}">
                <a16:creationId xmlns:a16="http://schemas.microsoft.com/office/drawing/2014/main" id="{17054F5C-342F-7149-2FEB-3D99CF2A58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2841563" y="3274483"/>
            <a:ext cx="247427" cy="151432"/>
          </a:xfrm>
          <a:prstGeom prst="rect">
            <a:avLst/>
          </a:prstGeom>
        </p:spPr>
      </p:pic>
      <p:pic>
        <p:nvPicPr>
          <p:cNvPr id="62" name="Picture 61" descr="A picture containing object&#10;&#10;Description automatically generated">
            <a:extLst>
              <a:ext uri="{FF2B5EF4-FFF2-40B4-BE49-F238E27FC236}">
                <a16:creationId xmlns:a16="http://schemas.microsoft.com/office/drawing/2014/main" id="{31719D1B-C5A3-3038-3F12-9DCF6B63A0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5863497" y="3800770"/>
            <a:ext cx="247427" cy="151432"/>
          </a:xfrm>
          <a:prstGeom prst="rect">
            <a:avLst/>
          </a:prstGeom>
        </p:spPr>
      </p:pic>
      <p:pic>
        <p:nvPicPr>
          <p:cNvPr id="63" name="Picture 62" descr="A picture containing object&#10;&#10;Description automatically generated">
            <a:extLst>
              <a:ext uri="{FF2B5EF4-FFF2-40B4-BE49-F238E27FC236}">
                <a16:creationId xmlns:a16="http://schemas.microsoft.com/office/drawing/2014/main" id="{B16558BF-CF61-186B-2474-917E753317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7631393" y="3543223"/>
            <a:ext cx="247427" cy="151432"/>
          </a:xfrm>
          <a:prstGeom prst="rect">
            <a:avLst/>
          </a:prstGeom>
        </p:spPr>
      </p:pic>
      <p:pic>
        <p:nvPicPr>
          <p:cNvPr id="1024" name="Picture 1023" descr="A picture containing object&#10;&#10;Description automatically generated">
            <a:extLst>
              <a:ext uri="{FF2B5EF4-FFF2-40B4-BE49-F238E27FC236}">
                <a16:creationId xmlns:a16="http://schemas.microsoft.com/office/drawing/2014/main" id="{11800F60-268D-B52C-135C-E328614C60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456" flipH="1" flipV="1">
            <a:off x="9252138" y="3512738"/>
            <a:ext cx="247427" cy="151432"/>
          </a:xfrm>
          <a:prstGeom prst="rect">
            <a:avLst/>
          </a:prstGeom>
        </p:spPr>
      </p:pic>
      <p:pic>
        <p:nvPicPr>
          <p:cNvPr id="1066" name="Picture 2" descr="A group of yellow drops on a black background&#10;&#10;Description automatically generated">
            <a:extLst>
              <a:ext uri="{FF2B5EF4-FFF2-40B4-BE49-F238E27FC236}">
                <a16:creationId xmlns:a16="http://schemas.microsoft.com/office/drawing/2014/main" id="{1D5DF3B9-72D7-0052-F3C7-CCAD27E49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61" b="55273"/>
          <a:stretch/>
        </p:blipFill>
        <p:spPr bwMode="auto">
          <a:xfrm>
            <a:off x="8020847" y="604240"/>
            <a:ext cx="110494" cy="18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7" name="Group 1066">
            <a:extLst>
              <a:ext uri="{FF2B5EF4-FFF2-40B4-BE49-F238E27FC236}">
                <a16:creationId xmlns:a16="http://schemas.microsoft.com/office/drawing/2014/main" id="{E40E7FAC-3E63-41CB-6D55-B3C63DA9FDBC}"/>
              </a:ext>
            </a:extLst>
          </p:cNvPr>
          <p:cNvGrpSpPr/>
          <p:nvPr/>
        </p:nvGrpSpPr>
        <p:grpSpPr>
          <a:xfrm>
            <a:off x="6061215" y="3064858"/>
            <a:ext cx="232983" cy="232828"/>
            <a:chOff x="0" y="184916"/>
            <a:chExt cx="3741232" cy="3636623"/>
          </a:xfrm>
        </p:grpSpPr>
        <p:sp>
          <p:nvSpPr>
            <p:cNvPr id="1068" name="Freeform 8">
              <a:extLst>
                <a:ext uri="{FF2B5EF4-FFF2-40B4-BE49-F238E27FC236}">
                  <a16:creationId xmlns:a16="http://schemas.microsoft.com/office/drawing/2014/main" id="{F8A0F1CD-C6F0-9B89-6B48-9107C96670E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69" name="Freeform 9">
              <a:extLst>
                <a:ext uri="{FF2B5EF4-FFF2-40B4-BE49-F238E27FC236}">
                  <a16:creationId xmlns:a16="http://schemas.microsoft.com/office/drawing/2014/main" id="{2CEF1259-B135-2D11-F595-8581E516535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grpSp>
          <p:nvGrpSpPr>
            <p:cNvPr id="1070" name="Group 1069">
              <a:extLst>
                <a:ext uri="{FF2B5EF4-FFF2-40B4-BE49-F238E27FC236}">
                  <a16:creationId xmlns:a16="http://schemas.microsoft.com/office/drawing/2014/main" id="{8EB18CEE-63D0-61DB-FA5C-320E5746EBBC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1074" name="Freeform 11">
                <a:extLst>
                  <a:ext uri="{FF2B5EF4-FFF2-40B4-BE49-F238E27FC236}">
                    <a16:creationId xmlns:a16="http://schemas.microsoft.com/office/drawing/2014/main" id="{5671C796-95CA-853E-051C-B070219530B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75" name="TextBox 12">
                <a:extLst>
                  <a:ext uri="{FF2B5EF4-FFF2-40B4-BE49-F238E27FC236}">
                    <a16:creationId xmlns:a16="http://schemas.microsoft.com/office/drawing/2014/main" id="{2D029979-9949-A3E6-CDAC-09343A0F08B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071" name="Group 1070">
              <a:extLst>
                <a:ext uri="{FF2B5EF4-FFF2-40B4-BE49-F238E27FC236}">
                  <a16:creationId xmlns:a16="http://schemas.microsoft.com/office/drawing/2014/main" id="{E34FB936-832E-845A-0E3A-3F39D110B87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1072" name="Freeform 14">
                <a:extLst>
                  <a:ext uri="{FF2B5EF4-FFF2-40B4-BE49-F238E27FC236}">
                    <a16:creationId xmlns:a16="http://schemas.microsoft.com/office/drawing/2014/main" id="{8BE3197A-84E4-5C39-A73B-7F83EBE54CD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073" name="TextBox 15">
                <a:extLst>
                  <a:ext uri="{FF2B5EF4-FFF2-40B4-BE49-F238E27FC236}">
                    <a16:creationId xmlns:a16="http://schemas.microsoft.com/office/drawing/2014/main" id="{58049ED5-05BD-3B1D-2026-CA500A72B6B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960"/>
                  </a:lnSpc>
                </a:pPr>
                <a:endParaRPr dirty="0"/>
              </a:p>
            </p:txBody>
          </p:sp>
        </p:grpSp>
      </p:grpSp>
      <p:sp>
        <p:nvSpPr>
          <p:cNvPr id="30" name="Freeform 23">
            <a:extLst>
              <a:ext uri="{FF2B5EF4-FFF2-40B4-BE49-F238E27FC236}">
                <a16:creationId xmlns:a16="http://schemas.microsoft.com/office/drawing/2014/main" id="{453ECEA7-A3FE-67E4-9380-D4C53190DED4}"/>
              </a:ext>
            </a:extLst>
          </p:cNvPr>
          <p:cNvSpPr/>
          <p:nvPr/>
        </p:nvSpPr>
        <p:spPr>
          <a:xfrm flipH="1">
            <a:off x="7717651" y="4857286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79DB61D8-70CE-7E6B-F188-C6098D0E23B1}"/>
              </a:ext>
            </a:extLst>
          </p:cNvPr>
          <p:cNvSpPr/>
          <p:nvPr/>
        </p:nvSpPr>
        <p:spPr>
          <a:xfrm flipH="1">
            <a:off x="9287446" y="1841425"/>
            <a:ext cx="164447" cy="22504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217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bba51b7-a9e0-4ee2-a90f-875c66ffc992">
      <Terms xmlns="http://schemas.microsoft.com/office/infopath/2007/PartnerControls"/>
    </lcf76f155ced4ddcb4097134ff3c332f>
    <TaxCatchAll xmlns="23a530e9-183f-411b-a63d-59b622b1798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699B0E4E05C446ABEDF96996478972" ma:contentTypeVersion="15" ma:contentTypeDescription="Create a new document." ma:contentTypeScope="" ma:versionID="f7f460c397ae368fd318d79e22264ebd">
  <xsd:schema xmlns:xsd="http://www.w3.org/2001/XMLSchema" xmlns:xs="http://www.w3.org/2001/XMLSchema" xmlns:p="http://schemas.microsoft.com/office/2006/metadata/properties" xmlns:ns2="dbba51b7-a9e0-4ee2-a90f-875c66ffc992" xmlns:ns3="23a530e9-183f-411b-a63d-59b622b1798c" targetNamespace="http://schemas.microsoft.com/office/2006/metadata/properties" ma:root="true" ma:fieldsID="b1c473283f140bb0c87ec9fa962037b8" ns2:_="" ns3:_="">
    <xsd:import namespace="dbba51b7-a9e0-4ee2-a90f-875c66ffc992"/>
    <xsd:import namespace="23a530e9-183f-411b-a63d-59b622b179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a51b7-a9e0-4ee2-a90f-875c66ffc9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5ce72b2-2fa2-4114-b357-87efa3ebfe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530e9-183f-411b-a63d-59b622b1798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f415d5c-82ec-4a33-828c-7da2aa5b803d}" ma:internalName="TaxCatchAll" ma:showField="CatchAllData" ma:web="23a530e9-183f-411b-a63d-59b622b179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86F08A-7CBC-4C86-B0C4-0C4A2E1859A5}">
  <ds:schemaRefs>
    <ds:schemaRef ds:uri="http://schemas.microsoft.com/office/2006/metadata/properties"/>
    <ds:schemaRef ds:uri="dbba51b7-a9e0-4ee2-a90f-875c66ffc992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23a530e9-183f-411b-a63d-59b622b1798c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459A7C1-8038-44CF-BFF8-4966CAA7CE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8ECDF5-6404-4ADB-81F5-486B4E887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ba51b7-a9e0-4ee2-a90f-875c66ffc992"/>
    <ds:schemaRef ds:uri="23a530e9-183f-411b-a63d-59b622b179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2057</Words>
  <Application>Microsoft Office PowerPoint</Application>
  <PresentationFormat>A4 Paper (210x297 mm)</PresentationFormat>
  <Paragraphs>358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Lao UI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Christian Pass</dc:creator>
  <cp:lastModifiedBy>Megan Waring</cp:lastModifiedBy>
  <cp:revision>233</cp:revision>
  <cp:lastPrinted>2026-09-08T17:57:56Z</cp:lastPrinted>
  <dcterms:created xsi:type="dcterms:W3CDTF">2017-01-23T17:53:41Z</dcterms:created>
  <dcterms:modified xsi:type="dcterms:W3CDTF">2026-09-25T09:14:04Z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_x0020_Metadata">
    <vt:lpwstr>2;#CaterLink|6b7c7025-ee94-469a-84b5-af43f06be2f7</vt:lpwstr>
  </property>
  <property fmtid="{D5CDD505-2E9C-101B-9397-08002B2CF9AE}" pid="3" name="Company Metadata">
    <vt:lpwstr>2;#CaterLink</vt:lpwstr>
  </property>
  <property fmtid="{D5CDD505-2E9C-101B-9397-08002B2CF9AE}" pid="4" name="Order">
    <vt:r8>70900</vt:r8>
  </property>
  <property fmtid="{D5CDD505-2E9C-101B-9397-08002B2CF9AE}" pid="5" name="KSOProductBuildVer">
    <vt:lpwstr>1033-10.1.0.5672</vt:lpwstr>
  </property>
  <property fmtid="{D5CDD505-2E9C-101B-9397-08002B2CF9AE}" pid="6" name="MediaServiceImageTags">
    <vt:lpwstr/>
  </property>
  <property fmtid="{D5CDD505-2E9C-101B-9397-08002B2CF9AE}" pid="7" name="ContentTypeId">
    <vt:lpwstr>0x01010062699B0E4E05C446ABEDF96996478972</vt:lpwstr>
  </property>
</Properties>
</file>