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8"/>
  </p:notesMasterIdLst>
  <p:sldIdLst>
    <p:sldId id="281" r:id="rId5"/>
    <p:sldId id="282" r:id="rId6"/>
    <p:sldId id="283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49100"/>
    <a:srgbClr val="FFFCE9"/>
    <a:srgbClr val="201A3C"/>
    <a:srgbClr val="CC0099"/>
    <a:srgbClr val="D03E82"/>
    <a:srgbClr val="FFCC00"/>
    <a:srgbClr val="007174"/>
    <a:srgbClr val="009A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01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en Kent" userId="b9f4a303-6005-4abf-8318-80c4bb3438eb" providerId="ADAL" clId="{4141E1E6-7302-4185-A6AD-A50535696364}"/>
    <pc:docChg chg="custSel modSld">
      <pc:chgData name="Stephen Kent" userId="b9f4a303-6005-4abf-8318-80c4bb3438eb" providerId="ADAL" clId="{4141E1E6-7302-4185-A6AD-A50535696364}" dt="2026-09-02T09:51:45.010" v="139" actId="122"/>
      <pc:docMkLst>
        <pc:docMk/>
      </pc:docMkLst>
      <pc:sldChg chg="modSp mod">
        <pc:chgData name="Stephen Kent" userId="b9f4a303-6005-4abf-8318-80c4bb3438eb" providerId="ADAL" clId="{4141E1E6-7302-4185-A6AD-A50535696364}" dt="2026-09-02T09:50:15.865" v="101" actId="20577"/>
        <pc:sldMkLst>
          <pc:docMk/>
          <pc:sldMk cId="620336762" sldId="281"/>
        </pc:sldMkLst>
        <pc:spChg chg="mod">
          <ac:chgData name="Stephen Kent" userId="b9f4a303-6005-4abf-8318-80c4bb3438eb" providerId="ADAL" clId="{4141E1E6-7302-4185-A6AD-A50535696364}" dt="2026-09-02T09:50:06.607" v="90" actId="20577"/>
          <ac:spMkLst>
            <pc:docMk/>
            <pc:sldMk cId="620336762" sldId="281"/>
            <ac:spMk id="3" creationId="{C1C037FD-4EA2-916C-82BE-F7EB6F69D534}"/>
          </ac:spMkLst>
        </pc:spChg>
        <pc:spChg chg="mod">
          <ac:chgData name="Stephen Kent" userId="b9f4a303-6005-4abf-8318-80c4bb3438eb" providerId="ADAL" clId="{4141E1E6-7302-4185-A6AD-A50535696364}" dt="2026-09-02T09:49:37.478" v="65" actId="20577"/>
          <ac:spMkLst>
            <pc:docMk/>
            <pc:sldMk cId="620336762" sldId="281"/>
            <ac:spMk id="4" creationId="{937032ED-CDFC-4A85-5E7F-D42EE58DD72C}"/>
          </ac:spMkLst>
        </pc:spChg>
        <pc:spChg chg="mod">
          <ac:chgData name="Stephen Kent" userId="b9f4a303-6005-4abf-8318-80c4bb3438eb" providerId="ADAL" clId="{4141E1E6-7302-4185-A6AD-A50535696364}" dt="2026-09-02T09:49:23.384" v="56" actId="20577"/>
          <ac:spMkLst>
            <pc:docMk/>
            <pc:sldMk cId="620336762" sldId="281"/>
            <ac:spMk id="5" creationId="{B2CFA3BA-29AD-6758-E10A-1E6305A4079F}"/>
          </ac:spMkLst>
        </pc:spChg>
        <pc:spChg chg="mod">
          <ac:chgData name="Stephen Kent" userId="b9f4a303-6005-4abf-8318-80c4bb3438eb" providerId="ADAL" clId="{4141E1E6-7302-4185-A6AD-A50535696364}" dt="2026-09-02T09:49:58.420" v="72" actId="5793"/>
          <ac:spMkLst>
            <pc:docMk/>
            <pc:sldMk cId="620336762" sldId="281"/>
            <ac:spMk id="12" creationId="{2B6210A6-7DCA-8243-6277-ADAA7F412A58}"/>
          </ac:spMkLst>
        </pc:spChg>
        <pc:spChg chg="mod">
          <ac:chgData name="Stephen Kent" userId="b9f4a303-6005-4abf-8318-80c4bb3438eb" providerId="ADAL" clId="{4141E1E6-7302-4185-A6AD-A50535696364}" dt="2026-09-02T09:50:15.865" v="101" actId="20577"/>
          <ac:spMkLst>
            <pc:docMk/>
            <pc:sldMk cId="620336762" sldId="281"/>
            <ac:spMk id="31" creationId="{9087F6BF-19B6-FDF5-7C4B-F552464D2E9E}"/>
          </ac:spMkLst>
        </pc:spChg>
        <pc:spChg chg="mod">
          <ac:chgData name="Stephen Kent" userId="b9f4a303-6005-4abf-8318-80c4bb3438eb" providerId="ADAL" clId="{4141E1E6-7302-4185-A6AD-A50535696364}" dt="2026-09-02T09:49:05.867" v="53" actId="122"/>
          <ac:spMkLst>
            <pc:docMk/>
            <pc:sldMk cId="620336762" sldId="281"/>
            <ac:spMk id="43" creationId="{856AF6BC-4EE6-77A8-B2B0-41F4DAD70A07}"/>
          </ac:spMkLst>
        </pc:spChg>
      </pc:sldChg>
      <pc:sldChg chg="modSp mod">
        <pc:chgData name="Stephen Kent" userId="b9f4a303-6005-4abf-8318-80c4bb3438eb" providerId="ADAL" clId="{4141E1E6-7302-4185-A6AD-A50535696364}" dt="2026-09-02T09:48:13.041" v="44" actId="20577"/>
        <pc:sldMkLst>
          <pc:docMk/>
          <pc:sldMk cId="1379285811" sldId="282"/>
        </pc:sldMkLst>
        <pc:spChg chg="mod">
          <ac:chgData name="Stephen Kent" userId="b9f4a303-6005-4abf-8318-80c4bb3438eb" providerId="ADAL" clId="{4141E1E6-7302-4185-A6AD-A50535696364}" dt="2026-09-02T09:47:46.759" v="33" actId="20577"/>
          <ac:spMkLst>
            <pc:docMk/>
            <pc:sldMk cId="1379285811" sldId="282"/>
            <ac:spMk id="30" creationId="{5FC73872-E23C-105B-D48B-FF3AE49A744E}"/>
          </ac:spMkLst>
        </pc:spChg>
        <pc:spChg chg="mod">
          <ac:chgData name="Stephen Kent" userId="b9f4a303-6005-4abf-8318-80c4bb3438eb" providerId="ADAL" clId="{4141E1E6-7302-4185-A6AD-A50535696364}" dt="2026-09-02T09:44:59.832" v="13" actId="20577"/>
          <ac:spMkLst>
            <pc:docMk/>
            <pc:sldMk cId="1379285811" sldId="282"/>
            <ac:spMk id="36" creationId="{364F2BF0-A1F8-5605-3356-53F4F8278366}"/>
          </ac:spMkLst>
        </pc:spChg>
        <pc:spChg chg="mod">
          <ac:chgData name="Stephen Kent" userId="b9f4a303-6005-4abf-8318-80c4bb3438eb" providerId="ADAL" clId="{4141E1E6-7302-4185-A6AD-A50535696364}" dt="2026-09-02T09:47:26.909" v="24" actId="20577"/>
          <ac:spMkLst>
            <pc:docMk/>
            <pc:sldMk cId="1379285811" sldId="282"/>
            <ac:spMk id="93" creationId="{712259D5-366F-6E25-2F1E-4C0251C69219}"/>
          </ac:spMkLst>
        </pc:spChg>
        <pc:spChg chg="mod">
          <ac:chgData name="Stephen Kent" userId="b9f4a303-6005-4abf-8318-80c4bb3438eb" providerId="ADAL" clId="{4141E1E6-7302-4185-A6AD-A50535696364}" dt="2026-09-02T09:48:13.041" v="44" actId="20577"/>
          <ac:spMkLst>
            <pc:docMk/>
            <pc:sldMk cId="1379285811" sldId="282"/>
            <ac:spMk id="101" creationId="{5184964F-FFCC-1FEB-FC24-2D96FE3906FB}"/>
          </ac:spMkLst>
        </pc:spChg>
      </pc:sldChg>
      <pc:sldChg chg="modSp mod">
        <pc:chgData name="Stephen Kent" userId="b9f4a303-6005-4abf-8318-80c4bb3438eb" providerId="ADAL" clId="{4141E1E6-7302-4185-A6AD-A50535696364}" dt="2026-09-02T09:51:45.010" v="139" actId="122"/>
        <pc:sldMkLst>
          <pc:docMk/>
          <pc:sldMk cId="4264045208" sldId="283"/>
        </pc:sldMkLst>
        <pc:spChg chg="mod">
          <ac:chgData name="Stephen Kent" userId="b9f4a303-6005-4abf-8318-80c4bb3438eb" providerId="ADAL" clId="{4141E1E6-7302-4185-A6AD-A50535696364}" dt="2026-09-02T09:50:36.541" v="111" actId="20577"/>
          <ac:spMkLst>
            <pc:docMk/>
            <pc:sldMk cId="4264045208" sldId="283"/>
            <ac:spMk id="2" creationId="{79A73D04-95D6-21FC-898B-E7D9EE8EBBEE}"/>
          </ac:spMkLst>
        </pc:spChg>
        <pc:spChg chg="mod">
          <ac:chgData name="Stephen Kent" userId="b9f4a303-6005-4abf-8318-80c4bb3438eb" providerId="ADAL" clId="{4141E1E6-7302-4185-A6AD-A50535696364}" dt="2026-09-02T09:51:26.376" v="128" actId="20577"/>
          <ac:spMkLst>
            <pc:docMk/>
            <pc:sldMk cId="4264045208" sldId="283"/>
            <ac:spMk id="11" creationId="{29C13F32-D7BC-2ECA-A832-3D6DE0A7566C}"/>
          </ac:spMkLst>
        </pc:spChg>
        <pc:spChg chg="mod">
          <ac:chgData name="Stephen Kent" userId="b9f4a303-6005-4abf-8318-80c4bb3438eb" providerId="ADAL" clId="{4141E1E6-7302-4185-A6AD-A50535696364}" dt="2026-09-02T09:51:33.691" v="135" actId="20577"/>
          <ac:spMkLst>
            <pc:docMk/>
            <pc:sldMk cId="4264045208" sldId="283"/>
            <ac:spMk id="26" creationId="{1FF8B935-BD4F-748B-2415-FEB8E6577909}"/>
          </ac:spMkLst>
        </pc:spChg>
        <pc:spChg chg="mod">
          <ac:chgData name="Stephen Kent" userId="b9f4a303-6005-4abf-8318-80c4bb3438eb" providerId="ADAL" clId="{4141E1E6-7302-4185-A6AD-A50535696364}" dt="2026-09-02T09:51:45.010" v="139" actId="122"/>
          <ac:spMkLst>
            <pc:docMk/>
            <pc:sldMk cId="4264045208" sldId="283"/>
            <ac:spMk id="27" creationId="{B87276E1-0039-977B-1EF1-EE72F0F7731C}"/>
          </ac:spMkLst>
        </pc:spChg>
        <pc:spChg chg="mod">
          <ac:chgData name="Stephen Kent" userId="b9f4a303-6005-4abf-8318-80c4bb3438eb" providerId="ADAL" clId="{4141E1E6-7302-4185-A6AD-A50535696364}" dt="2026-09-02T09:50:50.448" v="118" actId="20577"/>
          <ac:spMkLst>
            <pc:docMk/>
            <pc:sldMk cId="4264045208" sldId="283"/>
            <ac:spMk id="30" creationId="{652B68C4-F97A-7CA8-C04C-B0E41CA96721}"/>
          </ac:spMkLst>
        </pc:spChg>
        <pc:spChg chg="mod">
          <ac:chgData name="Stephen Kent" userId="b9f4a303-6005-4abf-8318-80c4bb3438eb" providerId="ADAL" clId="{4141E1E6-7302-4185-A6AD-A50535696364}" dt="2026-09-02T09:51:09.669" v="126" actId="122"/>
          <ac:spMkLst>
            <pc:docMk/>
            <pc:sldMk cId="4264045208" sldId="283"/>
            <ac:spMk id="31" creationId="{43B756C7-C83B-ABD0-CBBB-157883CFD5EE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C3093-8D87-406F-B46D-69C6C8508F13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75155-CBA4-40E1-987D-7FD148655A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03332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6221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62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4108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380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9238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3836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251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9556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04916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2062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3072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4A978C-FF08-4076-B5AB-2AE64C16DA64}" type="datetimeFigureOut">
              <a:rPr lang="en-GB" smtClean="0"/>
              <a:t>02/09/2026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B27E8F-E7F9-446E-A1ED-E76F110C3FD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422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1.png"/><Relationship Id="rId3" Type="http://schemas.openxmlformats.org/officeDocument/2006/relationships/image" Target="../media/image2.png"/><Relationship Id="rId7" Type="http://schemas.openxmlformats.org/officeDocument/2006/relationships/image" Target="../media/image3.svg"/><Relationship Id="rId12" Type="http://schemas.openxmlformats.org/officeDocument/2006/relationships/image" Target="../media/image15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svg"/><Relationship Id="rId10" Type="http://schemas.openxmlformats.org/officeDocument/2006/relationships/image" Target="../media/image14.png"/><Relationship Id="rId4" Type="http://schemas.openxmlformats.org/officeDocument/2006/relationships/image" Target="../media/image13.sv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image" Target="../media/image6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8.png"/><Relationship Id="rId5" Type="http://schemas.openxmlformats.org/officeDocument/2006/relationships/image" Target="../media/image4.svg"/><Relationship Id="rId10" Type="http://schemas.openxmlformats.org/officeDocument/2006/relationships/image" Target="../media/image10.png"/><Relationship Id="rId4" Type="http://schemas.openxmlformats.org/officeDocument/2006/relationships/image" Target="../media/image3.svg"/><Relationship Id="rId9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48" descr="A blank weekly planner&#10;&#10;AI-generated content may be incorrect.">
            <a:extLst>
              <a:ext uri="{FF2B5EF4-FFF2-40B4-BE49-F238E27FC236}">
                <a16:creationId xmlns:a16="http://schemas.microsoft.com/office/drawing/2014/main" id="{962AAB03-357E-4AA6-FF40-CCBC0B9287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" y="-196"/>
            <a:ext cx="9906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3A9492-EC34-52CB-9144-09588044E719}"/>
              </a:ext>
            </a:extLst>
          </p:cNvPr>
          <p:cNvSpPr txBox="1"/>
          <p:nvPr/>
        </p:nvSpPr>
        <p:spPr>
          <a:xfrm>
            <a:off x="5155427" y="5853485"/>
            <a:ext cx="3113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 choice of Meat, Vegetarian &amp; Vegan Wraps, Baguettes, Bagels and Pittas alongside Soup of the Day and Filled Jacket Potatoes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Fresh Fruits &amp; Yoghurt </a:t>
            </a:r>
          </a:p>
        </p:txBody>
      </p:sp>
      <p:pic>
        <p:nvPicPr>
          <p:cNvPr id="7" name="Picture 6" descr="A picture containing text&#10;&#10;Description automatically generated">
            <a:extLst>
              <a:ext uri="{FF2B5EF4-FFF2-40B4-BE49-F238E27FC236}">
                <a16:creationId xmlns:a16="http://schemas.microsoft.com/office/drawing/2014/main" id="{C0C971CA-DF83-F634-06C9-410AA0A916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C4B7FD-063F-59A9-E0CF-5EBD33E3B303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Added plant protein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A94858-8966-65DB-0BED-FC4ACC60EDF5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Vegan option</a:t>
            </a:r>
          </a:p>
        </p:txBody>
      </p:sp>
      <p:sp>
        <p:nvSpPr>
          <p:cNvPr id="10" name="Freeform 23">
            <a:extLst>
              <a:ext uri="{FF2B5EF4-FFF2-40B4-BE49-F238E27FC236}">
                <a16:creationId xmlns:a16="http://schemas.microsoft.com/office/drawing/2014/main" id="{6ECDBFDD-53A9-0872-4ABB-7E8A2FDE09A9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0DC589-4C8A-0EA7-F990-BFD3B77801EA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</a:rPr>
              <a:t>S</a:t>
            </a:r>
            <a:r>
              <a:rPr lang="en-GB" sz="1000" b="1" err="1">
                <a:solidFill>
                  <a:srgbClr val="F49100"/>
                </a:solidFill>
                <a:latin typeface="Campaign Thin" panose="02000000000000000000" pitchFamily="50" charset="0"/>
              </a:rPr>
              <a:t>ource</a:t>
            </a:r>
            <a:r>
              <a:rPr lang="en-GB" sz="1000" b="1">
                <a:solidFill>
                  <a:srgbClr val="F49100"/>
                </a:solidFill>
                <a:latin typeface="Campaign Thin" panose="02000000000000000000" pitchFamily="50" charset="0"/>
              </a:rPr>
              <a:t> of wholemeal</a:t>
            </a:r>
            <a:endParaRPr kumimoji="0" lang="en-GB" sz="1000" b="1" u="none" strike="noStrike" kern="1200" cap="none" spc="0" normalizeH="0" baseline="0" noProof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 pitchFamily="50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BF72EF-71A8-E501-3323-4846B5F442F5}"/>
              </a:ext>
            </a:extLst>
          </p:cNvPr>
          <p:cNvSpPr txBox="1"/>
          <p:nvPr/>
        </p:nvSpPr>
        <p:spPr>
          <a:xfrm>
            <a:off x="6619932" y="4224460"/>
            <a:ext cx="175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Yoghurt &amp; Fresh Fruit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D3E2F63-E884-778A-36D3-674BF05C8109}"/>
              </a:ext>
            </a:extLst>
          </p:cNvPr>
          <p:cNvSpPr txBox="1"/>
          <p:nvPr/>
        </p:nvSpPr>
        <p:spPr>
          <a:xfrm>
            <a:off x="4951936" y="4196052"/>
            <a:ext cx="17396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Pineapple Upside Down Cake</a:t>
            </a:r>
            <a:endParaRPr kumimoji="0" lang="en-GB" sz="1400" b="1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1A307C-D26B-99A4-5C2F-510C1CA76B9D}"/>
              </a:ext>
            </a:extLst>
          </p:cNvPr>
          <p:cNvSpPr txBox="1"/>
          <p:nvPr/>
        </p:nvSpPr>
        <p:spPr>
          <a:xfrm>
            <a:off x="8274343" y="4225348"/>
            <a:ext cx="15002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Warm Banana Flapjack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grpSp>
        <p:nvGrpSpPr>
          <p:cNvPr id="21" name="Group 7">
            <a:extLst>
              <a:ext uri="{FF2B5EF4-FFF2-40B4-BE49-F238E27FC236}">
                <a16:creationId xmlns:a16="http://schemas.microsoft.com/office/drawing/2014/main" id="{A21FE9D1-F784-C31A-E6B8-D2C863F7A2BA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22" name="Freeform 8">
              <a:extLst>
                <a:ext uri="{FF2B5EF4-FFF2-40B4-BE49-F238E27FC236}">
                  <a16:creationId xmlns:a16="http://schemas.microsoft.com/office/drawing/2014/main" id="{1C803EAB-A304-D870-F2EF-73421A573BBF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sp>
          <p:nvSpPr>
            <p:cNvPr id="23" name="Freeform 9">
              <a:extLst>
                <a:ext uri="{FF2B5EF4-FFF2-40B4-BE49-F238E27FC236}">
                  <a16:creationId xmlns:a16="http://schemas.microsoft.com/office/drawing/2014/main" id="{4ED63D7E-988E-56E7-4055-4A12CC6AAE4C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GB"/>
            </a:p>
          </p:txBody>
        </p: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id="{814331ED-0B17-E66A-D6A8-22EAA2DDB66B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8" name="Freeform 11">
                <a:extLst>
                  <a:ext uri="{FF2B5EF4-FFF2-40B4-BE49-F238E27FC236}">
                    <a16:creationId xmlns:a16="http://schemas.microsoft.com/office/drawing/2014/main" id="{972D7BD5-86A0-35FC-FF02-593A905CD0D4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" name="TextBox 12">
                <a:extLst>
                  <a:ext uri="{FF2B5EF4-FFF2-40B4-BE49-F238E27FC236}">
                    <a16:creationId xmlns:a16="http://schemas.microsoft.com/office/drawing/2014/main" id="{DB6027DE-ACD2-30D8-827E-5642FCF20871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grpSp>
          <p:nvGrpSpPr>
            <p:cNvPr id="25" name="Group 13">
              <a:extLst>
                <a:ext uri="{FF2B5EF4-FFF2-40B4-BE49-F238E27FC236}">
                  <a16:creationId xmlns:a16="http://schemas.microsoft.com/office/drawing/2014/main" id="{EE58A298-23CF-B7D3-F0D8-65101E1FA348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6" name="Freeform 14">
                <a:extLst>
                  <a:ext uri="{FF2B5EF4-FFF2-40B4-BE49-F238E27FC236}">
                    <a16:creationId xmlns:a16="http://schemas.microsoft.com/office/drawing/2014/main" id="{B80327F1-C756-4000-31DD-85AF7F616D6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7" name="TextBox 15">
                <a:extLst>
                  <a:ext uri="{FF2B5EF4-FFF2-40B4-BE49-F238E27FC236}">
                    <a16:creationId xmlns:a16="http://schemas.microsoft.com/office/drawing/2014/main" id="{60C2A446-E70C-0100-3CB1-CC25BEF64746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3026CF7-591D-D264-9745-22B2282E68FA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Secondary Menu 2026 -27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B152E8C4-9AB9-94E2-7D8B-FE5CC893347D}"/>
              </a:ext>
            </a:extLst>
          </p:cNvPr>
          <p:cNvSpPr txBox="1"/>
          <p:nvPr/>
        </p:nvSpPr>
        <p:spPr>
          <a:xfrm>
            <a:off x="1761700" y="4168414"/>
            <a:ext cx="160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Sticky Toffee Apple Crumble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 Custard</a:t>
            </a:r>
          </a:p>
        </p:txBody>
      </p:sp>
      <p:pic>
        <p:nvPicPr>
          <p:cNvPr id="72" name="Picture 71" descr="A picture containing text&#10;&#10;Description automatically generated">
            <a:extLst>
              <a:ext uri="{FF2B5EF4-FFF2-40B4-BE49-F238E27FC236}">
                <a16:creationId xmlns:a16="http://schemas.microsoft.com/office/drawing/2014/main" id="{A64074DE-3A4B-10C3-8A9E-08586BCDD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5761" y="4587953"/>
            <a:ext cx="476731" cy="458790"/>
          </a:xfrm>
          <a:prstGeom prst="rect">
            <a:avLst/>
          </a:prstGeom>
        </p:spPr>
      </p:pic>
      <p:sp>
        <p:nvSpPr>
          <p:cNvPr id="73" name="Freeform 23">
            <a:extLst>
              <a:ext uri="{FF2B5EF4-FFF2-40B4-BE49-F238E27FC236}">
                <a16:creationId xmlns:a16="http://schemas.microsoft.com/office/drawing/2014/main" id="{4049FB78-2137-C6B5-E736-90EFA12245D4}"/>
              </a:ext>
            </a:extLst>
          </p:cNvPr>
          <p:cNvSpPr/>
          <p:nvPr/>
        </p:nvSpPr>
        <p:spPr>
          <a:xfrm flipH="1">
            <a:off x="1789646" y="4799923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30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260FEE01-3E19-6C67-1443-7CA0B5805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7909" y="4792721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A colorful logo with letters and numbers&#10;&#10;Description automatically generated">
            <a:extLst>
              <a:ext uri="{FF2B5EF4-FFF2-40B4-BE49-F238E27FC236}">
                <a16:creationId xmlns:a16="http://schemas.microsoft.com/office/drawing/2014/main" id="{449252B2-06B1-6006-F1BE-D471825C2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0799" y="4738050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8D10748A-7853-9B5E-5527-E2DF8B85DFE4}"/>
              </a:ext>
            </a:extLst>
          </p:cNvPr>
          <p:cNvGrpSpPr/>
          <p:nvPr/>
        </p:nvGrpSpPr>
        <p:grpSpPr>
          <a:xfrm>
            <a:off x="1814858" y="2489549"/>
            <a:ext cx="8109813" cy="1784560"/>
            <a:chOff x="1637416" y="851258"/>
            <a:chExt cx="8109813" cy="178456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2B6210A6-7DCA-8243-6277-ADAA7F412A58}"/>
                </a:ext>
              </a:extLst>
            </p:cNvPr>
            <p:cNvSpPr txBox="1"/>
            <p:nvPr/>
          </p:nvSpPr>
          <p:spPr>
            <a:xfrm>
              <a:off x="1637416" y="931056"/>
              <a:ext cx="1796674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latin typeface="Amasis MT Pro Black"/>
                </a:rPr>
                <a:t>Smokey Beef Chilli Tacos and Wedges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 Fresh Salad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087F6BF-19B6-FDF5-7C4B-F552464D2E9E}"/>
                </a:ext>
              </a:extLst>
            </p:cNvPr>
            <p:cNvSpPr txBox="1"/>
            <p:nvPr/>
          </p:nvSpPr>
          <p:spPr>
            <a:xfrm>
              <a:off x="4916317" y="977020"/>
              <a:ext cx="1935220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Roast Chicken with all the Trimmings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Roast Potatoes, Carrots, Broccoli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and Gravy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CBE1396D-358A-44D0-69FD-D7FBB0FCB919}"/>
                </a:ext>
              </a:extLst>
            </p:cNvPr>
            <p:cNvSpPr txBox="1"/>
            <p:nvPr/>
          </p:nvSpPr>
          <p:spPr>
            <a:xfrm>
              <a:off x="8033093" y="1079042"/>
              <a:ext cx="1714136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Fishfinger Sandwich</a:t>
              </a:r>
              <a:endPara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endParaRP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Chips, Peas and Tartare Sauce </a:t>
              </a: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C037FD-4EA2-916C-82BE-F7EB6F69D534}"/>
                </a:ext>
              </a:extLst>
            </p:cNvPr>
            <p:cNvSpPr txBox="1"/>
            <p:nvPr/>
          </p:nvSpPr>
          <p:spPr>
            <a:xfrm>
              <a:off x="3293025" y="1208738"/>
              <a:ext cx="1796673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Chicken Shawarma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 Tabbouleh,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Tomato Salad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pic>
          <p:nvPicPr>
            <p:cNvPr id="30" name="Picture 29" descr="A black and white sign with yellow border&#10;&#10;AI-generated content may be incorrect.">
              <a:extLst>
                <a:ext uri="{FF2B5EF4-FFF2-40B4-BE49-F238E27FC236}">
                  <a16:creationId xmlns:a16="http://schemas.microsoft.com/office/drawing/2014/main" id="{E1FDE115-AE9B-3340-D58D-7AE82C580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157" t="1762" r="-1"/>
            <a:stretch>
              <a:fillRect/>
            </a:stretch>
          </p:blipFill>
          <p:spPr>
            <a:xfrm>
              <a:off x="3737195" y="851258"/>
              <a:ext cx="824849" cy="426150"/>
            </a:xfrm>
            <a:prstGeom prst="rect">
              <a:avLst/>
            </a:prstGeom>
          </p:spPr>
        </p:pic>
        <p:grpSp>
          <p:nvGrpSpPr>
            <p:cNvPr id="34" name="Group 7">
              <a:extLst>
                <a:ext uri="{FF2B5EF4-FFF2-40B4-BE49-F238E27FC236}">
                  <a16:creationId xmlns:a16="http://schemas.microsoft.com/office/drawing/2014/main" id="{E5FBF9C1-1AA6-C491-FE2E-18F8E4217906}"/>
                </a:ext>
              </a:extLst>
            </p:cNvPr>
            <p:cNvGrpSpPr/>
            <p:nvPr/>
          </p:nvGrpSpPr>
          <p:grpSpPr>
            <a:xfrm>
              <a:off x="2047698" y="2208291"/>
              <a:ext cx="310453" cy="295716"/>
              <a:chOff x="0" y="184916"/>
              <a:chExt cx="3741232" cy="3636623"/>
            </a:xfrm>
          </p:grpSpPr>
          <p:sp>
            <p:nvSpPr>
              <p:cNvPr id="35" name="Freeform 8">
                <a:extLst>
                  <a:ext uri="{FF2B5EF4-FFF2-40B4-BE49-F238E27FC236}">
                    <a16:creationId xmlns:a16="http://schemas.microsoft.com/office/drawing/2014/main" id="{08A5DD7F-D1A2-F0CC-AFB5-F43D12B7932A}"/>
                  </a:ext>
                </a:extLst>
              </p:cNvPr>
              <p:cNvSpPr/>
              <p:nvPr/>
            </p:nvSpPr>
            <p:spPr>
              <a:xfrm>
                <a:off x="608333" y="853829"/>
                <a:ext cx="3132899" cy="2967710"/>
              </a:xfrm>
              <a:custGeom>
                <a:avLst/>
                <a:gdLst/>
                <a:ahLst/>
                <a:cxnLst/>
                <a:rect l="l" t="t" r="r" b="b"/>
                <a:pathLst>
                  <a:path w="3132899" h="2967710">
                    <a:moveTo>
                      <a:pt x="0" y="0"/>
                    </a:moveTo>
                    <a:lnTo>
                      <a:pt x="3132899" y="0"/>
                    </a:lnTo>
                    <a:lnTo>
                      <a:pt x="3132899" y="2967710"/>
                    </a:lnTo>
                    <a:lnTo>
                      <a:pt x="0" y="296771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 9">
                <a:extLst>
                  <a:ext uri="{FF2B5EF4-FFF2-40B4-BE49-F238E27FC236}">
                    <a16:creationId xmlns:a16="http://schemas.microsoft.com/office/drawing/2014/main" id="{48C3A1A4-AD17-6D67-9A75-50ABCF055645}"/>
                  </a:ext>
                </a:extLst>
              </p:cNvPr>
              <p:cNvSpPr/>
              <p:nvPr/>
            </p:nvSpPr>
            <p:spPr>
              <a:xfrm rot="10078272">
                <a:off x="621769" y="184916"/>
                <a:ext cx="1971350" cy="1867406"/>
              </a:xfrm>
              <a:custGeom>
                <a:avLst/>
                <a:gdLst/>
                <a:ahLst/>
                <a:cxnLst/>
                <a:rect l="l" t="t" r="r" b="b"/>
                <a:pathLst>
                  <a:path w="1971350" h="1867406">
                    <a:moveTo>
                      <a:pt x="0" y="0"/>
                    </a:moveTo>
                    <a:lnTo>
                      <a:pt x="1971350" y="0"/>
                    </a:lnTo>
                    <a:lnTo>
                      <a:pt x="1971350" y="1867406"/>
                    </a:lnTo>
                    <a:lnTo>
                      <a:pt x="0" y="18674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7" name="Group 10">
                <a:extLst>
                  <a:ext uri="{FF2B5EF4-FFF2-40B4-BE49-F238E27FC236}">
                    <a16:creationId xmlns:a16="http://schemas.microsoft.com/office/drawing/2014/main" id="{F1E7828F-1497-67C3-0BC5-36085DF3BC07}"/>
                  </a:ext>
                </a:extLst>
              </p:cNvPr>
              <p:cNvGrpSpPr/>
              <p:nvPr/>
            </p:nvGrpSpPr>
            <p:grpSpPr>
              <a:xfrm>
                <a:off x="0" y="1810741"/>
                <a:ext cx="852996" cy="852996"/>
                <a:chOff x="0" y="0"/>
                <a:chExt cx="812800" cy="812800"/>
              </a:xfrm>
            </p:grpSpPr>
            <p:sp>
              <p:nvSpPr>
                <p:cNvPr id="44" name="Freeform 11">
                  <a:extLst>
                    <a:ext uri="{FF2B5EF4-FFF2-40B4-BE49-F238E27FC236}">
                      <a16:creationId xmlns:a16="http://schemas.microsoft.com/office/drawing/2014/main" id="{412B29BF-17FE-C1D1-905A-1CFE4884309D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744A03"/>
                </a:solidFill>
              </p:spPr>
              <p:txBody>
                <a:bodyPr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5" name="TextBox 12">
                  <a:extLst>
                    <a:ext uri="{FF2B5EF4-FFF2-40B4-BE49-F238E27FC236}">
                      <a16:creationId xmlns:a16="http://schemas.microsoft.com/office/drawing/2014/main" id="{4993F1A4-047C-5356-BE03-318141AA064D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ts val="196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8" name="Group 13">
                <a:extLst>
                  <a:ext uri="{FF2B5EF4-FFF2-40B4-BE49-F238E27FC236}">
                    <a16:creationId xmlns:a16="http://schemas.microsoft.com/office/drawing/2014/main" id="{ED28A3F6-2CE2-AB87-881A-0019D8314718}"/>
                  </a:ext>
                </a:extLst>
              </p:cNvPr>
              <p:cNvGrpSpPr/>
              <p:nvPr/>
            </p:nvGrpSpPr>
            <p:grpSpPr>
              <a:xfrm>
                <a:off x="2570638" y="270521"/>
                <a:ext cx="583309" cy="583309"/>
                <a:chOff x="0" y="0"/>
                <a:chExt cx="812800" cy="812800"/>
              </a:xfrm>
            </p:grpSpPr>
            <p:sp>
              <p:nvSpPr>
                <p:cNvPr id="39" name="Freeform 14">
                  <a:extLst>
                    <a:ext uri="{FF2B5EF4-FFF2-40B4-BE49-F238E27FC236}">
                      <a16:creationId xmlns:a16="http://schemas.microsoft.com/office/drawing/2014/main" id="{5AE4463F-B9C6-3FF3-91AB-530A2CF7F49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6721F"/>
                </a:solidFill>
              </p:spPr>
              <p:txBody>
                <a:bodyPr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" name="TextBox 15">
                  <a:extLst>
                    <a:ext uri="{FF2B5EF4-FFF2-40B4-BE49-F238E27FC236}">
                      <a16:creationId xmlns:a16="http://schemas.microsoft.com/office/drawing/2014/main" id="{E9580425-81BB-4341-FBCF-EE139ACEFE49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ts val="196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1026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6E5BE00F-E011-A7BF-C6C9-4103224260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9394" y="2129267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CCCF9C83-57EA-43A9-05E5-393E356BDE9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4062" y="2130315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0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B1A18FD5-7EF0-E3D5-5224-94197EAB30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00722" y="2130315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7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5B583D32-7257-1DC3-BE86-1C1D4E7B900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69909" y="2130315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F64388C-75BB-F9B1-F827-069201659CB5}"/>
              </a:ext>
            </a:extLst>
          </p:cNvPr>
          <p:cNvGrpSpPr/>
          <p:nvPr/>
        </p:nvGrpSpPr>
        <p:grpSpPr>
          <a:xfrm>
            <a:off x="1671308" y="838554"/>
            <a:ext cx="8184443" cy="1706474"/>
            <a:chOff x="1701748" y="2513586"/>
            <a:chExt cx="8184443" cy="1706474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56AF6BC-4EE6-77A8-B2B0-41F4DAD70A07}"/>
                </a:ext>
              </a:extLst>
            </p:cNvPr>
            <p:cNvSpPr txBox="1"/>
            <p:nvPr/>
          </p:nvSpPr>
          <p:spPr>
            <a:xfrm>
              <a:off x="1701748" y="2598384"/>
              <a:ext cx="1806375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Butternut &amp; Feta Quesadilla and Wedges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Fresh Salad  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EE133DA-3C99-9A4B-C930-C24E3286FA7E}"/>
                </a:ext>
              </a:extLst>
            </p:cNvPr>
            <p:cNvSpPr txBox="1"/>
            <p:nvPr/>
          </p:nvSpPr>
          <p:spPr>
            <a:xfrm>
              <a:off x="8172055" y="2779454"/>
              <a:ext cx="1714136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Delhi Hound Dog 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Mango Chutney, Served with Chips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937032ED-CDFC-4A85-5E7F-D42EE58DD72C}"/>
                </a:ext>
              </a:extLst>
            </p:cNvPr>
            <p:cNvSpPr txBox="1"/>
            <p:nvPr/>
          </p:nvSpPr>
          <p:spPr>
            <a:xfrm>
              <a:off x="4971573" y="2632393"/>
              <a:ext cx="1806375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Quorn Roast with all the Trimmings</a:t>
              </a: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Roast Potatoes,  Seasonal Veg and Gravy</a:t>
              </a:r>
            </a:p>
          </p:txBody>
        </p:sp>
        <p:pic>
          <p:nvPicPr>
            <p:cNvPr id="63" name="Picture 6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A0228DB-6141-E83C-8A15-1E6A539874B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76037" y="3702968"/>
              <a:ext cx="476731" cy="45879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CFA3BA-29AD-6758-E10A-1E6305A4079F}"/>
                </a:ext>
              </a:extLst>
            </p:cNvPr>
            <p:cNvSpPr txBox="1"/>
            <p:nvPr/>
          </p:nvSpPr>
          <p:spPr>
            <a:xfrm>
              <a:off x="3230949" y="2921436"/>
              <a:ext cx="1752491" cy="67710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Falafel Bowl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  <a:p>
              <a:pPr lvl="0"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Tabbouleh, Tomato Salad</a:t>
              </a:r>
            </a:p>
          </p:txBody>
        </p:sp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C2B41A46-C2BF-D769-8A99-CC6E7E3D65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22648" y="3576433"/>
              <a:ext cx="476731" cy="458790"/>
            </a:xfrm>
            <a:prstGeom prst="rect">
              <a:avLst/>
            </a:prstGeom>
          </p:spPr>
        </p:pic>
        <p:pic>
          <p:nvPicPr>
            <p:cNvPr id="15" name="Picture 1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57FD9D12-7991-2F8E-9C74-D8019BB905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01943" y="3440594"/>
              <a:ext cx="476731" cy="458790"/>
            </a:xfrm>
            <a:prstGeom prst="rect">
              <a:avLst/>
            </a:prstGeom>
          </p:spPr>
        </p:pic>
        <p:pic>
          <p:nvPicPr>
            <p:cNvPr id="32" name="Picture 31" descr="A black and white sign with yellow border&#10;&#10;AI-generated content may be incorrect.">
              <a:extLst>
                <a:ext uri="{FF2B5EF4-FFF2-40B4-BE49-F238E27FC236}">
                  <a16:creationId xmlns:a16="http://schemas.microsoft.com/office/drawing/2014/main" id="{C57EAC4B-0D51-044B-BCBD-4ED15A6F9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1157" t="1762" r="-1"/>
            <a:stretch>
              <a:fillRect/>
            </a:stretch>
          </p:blipFill>
          <p:spPr>
            <a:xfrm>
              <a:off x="3647017" y="2513586"/>
              <a:ext cx="880148" cy="454720"/>
            </a:xfrm>
            <a:prstGeom prst="rect">
              <a:avLst/>
            </a:prstGeom>
          </p:spPr>
        </p:pic>
        <p:pic>
          <p:nvPicPr>
            <p:cNvPr id="51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C356770D-B80C-607B-04EB-6B5B16E6DF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4062" y="3714557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9C67D57C-BBD3-675A-C38C-66B779CB9A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78674" y="3651297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9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73531B86-90A0-A5B1-6445-349E62A89C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89394" y="3713509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1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9FD9CA5B-99F0-8ADC-FACA-360AF78DA9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7655" y="3593678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8" name="Freeform 23">
            <a:extLst>
              <a:ext uri="{FF2B5EF4-FFF2-40B4-BE49-F238E27FC236}">
                <a16:creationId xmlns:a16="http://schemas.microsoft.com/office/drawing/2014/main" id="{5B2B619B-F4EF-6F24-91AD-99C6C2530722}"/>
              </a:ext>
            </a:extLst>
          </p:cNvPr>
          <p:cNvSpPr/>
          <p:nvPr/>
        </p:nvSpPr>
        <p:spPr>
          <a:xfrm flipH="1">
            <a:off x="8625999" y="4847549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5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6DE0FF57-92E6-E7A7-2120-C9E308BE1D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829" y="4722346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" name="Picture 2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DBA43D48-80D4-FDA3-08E8-49500E8CA6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7115" y="4751920"/>
            <a:ext cx="838977" cy="5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17F4697A-DB09-5D73-48EC-08B77C2D2D64}"/>
              </a:ext>
            </a:extLst>
          </p:cNvPr>
          <p:cNvSpPr txBox="1"/>
          <p:nvPr/>
        </p:nvSpPr>
        <p:spPr>
          <a:xfrm>
            <a:off x="3289059" y="4177852"/>
            <a:ext cx="17396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Oaty cookie &amp; Fresh Fruit </a:t>
            </a:r>
            <a:endParaRPr kumimoji="0" lang="en-GB" sz="1400" b="1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76" name="Picture 8" descr="A colorful logo with letters and numbers&#10;&#10;Description automatically generated">
            <a:extLst>
              <a:ext uri="{FF2B5EF4-FFF2-40B4-BE49-F238E27FC236}">
                <a16:creationId xmlns:a16="http://schemas.microsoft.com/office/drawing/2014/main" id="{2BDA55A0-92E8-13AA-7209-0A6AE5303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38" y="4756136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Freeform 23">
            <a:extLst>
              <a:ext uri="{FF2B5EF4-FFF2-40B4-BE49-F238E27FC236}">
                <a16:creationId xmlns:a16="http://schemas.microsoft.com/office/drawing/2014/main" id="{62D8FB61-385B-E098-6F12-B6D5F8D3FC8B}"/>
              </a:ext>
            </a:extLst>
          </p:cNvPr>
          <p:cNvSpPr/>
          <p:nvPr/>
        </p:nvSpPr>
        <p:spPr>
          <a:xfrm flipH="1">
            <a:off x="3751559" y="4792721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0" name="Picture 79" descr="A picture containing text&#10;&#10;Description automatically generated">
            <a:extLst>
              <a:ext uri="{FF2B5EF4-FFF2-40B4-BE49-F238E27FC236}">
                <a16:creationId xmlns:a16="http://schemas.microsoft.com/office/drawing/2014/main" id="{BEB48B12-1C0A-0E78-5849-90C4BFA2C1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4373" y="4632398"/>
            <a:ext cx="476731" cy="458790"/>
          </a:xfrm>
          <a:prstGeom prst="rect">
            <a:avLst/>
          </a:prstGeom>
        </p:spPr>
      </p:pic>
      <p:sp>
        <p:nvSpPr>
          <p:cNvPr id="95" name="Freeform 23">
            <a:extLst>
              <a:ext uri="{FF2B5EF4-FFF2-40B4-BE49-F238E27FC236}">
                <a16:creationId xmlns:a16="http://schemas.microsoft.com/office/drawing/2014/main" id="{DF6C2098-F4CF-4900-D9C5-C1F7CCF77352}"/>
              </a:ext>
            </a:extLst>
          </p:cNvPr>
          <p:cNvSpPr/>
          <p:nvPr/>
        </p:nvSpPr>
        <p:spPr>
          <a:xfrm flipH="1">
            <a:off x="7810445" y="964901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7" name="Picture 4" descr="A colorful label with letters and numbers&#10;&#10;Description automatically generated">
            <a:extLst>
              <a:ext uri="{FF2B5EF4-FFF2-40B4-BE49-F238E27FC236}">
                <a16:creationId xmlns:a16="http://schemas.microsoft.com/office/drawing/2014/main" id="{2F9B7973-50C6-3441-6597-A7F6318DD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954" y="1874677"/>
            <a:ext cx="835502" cy="5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9" name="TextBox 98">
            <a:extLst>
              <a:ext uri="{FF2B5EF4-FFF2-40B4-BE49-F238E27FC236}">
                <a16:creationId xmlns:a16="http://schemas.microsoft.com/office/drawing/2014/main" id="{D490ACD0-586F-7FEA-0A79-68DE799BC96D}"/>
              </a:ext>
            </a:extLst>
          </p:cNvPr>
          <p:cNvSpPr txBox="1"/>
          <p:nvPr/>
        </p:nvSpPr>
        <p:spPr>
          <a:xfrm>
            <a:off x="6712247" y="1225332"/>
            <a:ext cx="1432772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Sweet Potato, Chickpea &amp; Spinach Tikka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50/50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Rice and Sambals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pic>
        <p:nvPicPr>
          <p:cNvPr id="101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449030FC-A475-317A-36FB-F2B7F9A1F3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6120" y="833216"/>
            <a:ext cx="683582" cy="439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" name="Picture 102" descr="A picture containing text&#10;&#10;Description automatically generated">
            <a:extLst>
              <a:ext uri="{FF2B5EF4-FFF2-40B4-BE49-F238E27FC236}">
                <a16:creationId xmlns:a16="http://schemas.microsoft.com/office/drawing/2014/main" id="{7E180EFA-7DD6-6049-2B32-1591DD24D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8450" y="943832"/>
            <a:ext cx="476731" cy="458790"/>
          </a:xfrm>
          <a:prstGeom prst="rect">
            <a:avLst/>
          </a:prstGeom>
        </p:spPr>
      </p:pic>
      <p:sp>
        <p:nvSpPr>
          <p:cNvPr id="105" name="TextBox 104">
            <a:extLst>
              <a:ext uri="{FF2B5EF4-FFF2-40B4-BE49-F238E27FC236}">
                <a16:creationId xmlns:a16="http://schemas.microsoft.com/office/drawing/2014/main" id="{DC387DE2-7883-E5BE-890B-C81DC8A8CE4C}"/>
              </a:ext>
            </a:extLst>
          </p:cNvPr>
          <p:cNvSpPr txBox="1"/>
          <p:nvPr/>
        </p:nvSpPr>
        <p:spPr>
          <a:xfrm>
            <a:off x="6819111" y="2835352"/>
            <a:ext cx="1788323" cy="89255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/>
              </a:rPr>
              <a:t>Chicken Tikka Masala</a:t>
            </a:r>
            <a:endParaRPr kumimoji="0" lang="en-GB" sz="105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with 50/50 Rice and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rPr>
              <a:t>Sambals</a:t>
            </a:r>
          </a:p>
        </p:txBody>
      </p:sp>
      <p:pic>
        <p:nvPicPr>
          <p:cNvPr id="10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C4B2C6F5-3433-3EC7-687A-C28C80FE2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3002" y="2456600"/>
            <a:ext cx="680917" cy="43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Freeform 23">
            <a:extLst>
              <a:ext uri="{FF2B5EF4-FFF2-40B4-BE49-F238E27FC236}">
                <a16:creationId xmlns:a16="http://schemas.microsoft.com/office/drawing/2014/main" id="{8C8E4254-B5DB-7511-CBE5-B93EE0A0735C}"/>
              </a:ext>
            </a:extLst>
          </p:cNvPr>
          <p:cNvSpPr/>
          <p:nvPr/>
        </p:nvSpPr>
        <p:spPr>
          <a:xfrm flipH="1">
            <a:off x="6976762" y="3729255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1" name="Freeform 8">
            <a:extLst>
              <a:ext uri="{FF2B5EF4-FFF2-40B4-BE49-F238E27FC236}">
                <a16:creationId xmlns:a16="http://schemas.microsoft.com/office/drawing/2014/main" id="{4DC47EFF-09EC-7A33-D561-6A567547F56F}"/>
              </a:ext>
            </a:extLst>
          </p:cNvPr>
          <p:cNvSpPr/>
          <p:nvPr/>
        </p:nvSpPr>
        <p:spPr>
          <a:xfrm>
            <a:off x="7295861" y="3856014"/>
            <a:ext cx="259973" cy="241323"/>
          </a:xfrm>
          <a:custGeom>
            <a:avLst/>
            <a:gdLst/>
            <a:ahLst/>
            <a:cxnLst/>
            <a:rect l="l" t="t" r="r" b="b"/>
            <a:pathLst>
              <a:path w="3132899" h="2967710">
                <a:moveTo>
                  <a:pt x="0" y="0"/>
                </a:moveTo>
                <a:lnTo>
                  <a:pt x="3132899" y="0"/>
                </a:lnTo>
                <a:lnTo>
                  <a:pt x="3132899" y="2967710"/>
                </a:lnTo>
                <a:lnTo>
                  <a:pt x="0" y="29677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13" name="Picture 4" descr="A colorful label with letters and numbers&#10;&#10;Description automatically generated">
            <a:extLst>
              <a:ext uri="{FF2B5EF4-FFF2-40B4-BE49-F238E27FC236}">
                <a16:creationId xmlns:a16="http://schemas.microsoft.com/office/drawing/2014/main" id="{0D4644B0-E774-4648-92B6-9302879BF7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8101" y="3667427"/>
            <a:ext cx="835502" cy="5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" name="Freeform 9">
            <a:extLst>
              <a:ext uri="{FF2B5EF4-FFF2-40B4-BE49-F238E27FC236}">
                <a16:creationId xmlns:a16="http://schemas.microsoft.com/office/drawing/2014/main" id="{B5650367-9FEB-6C12-02C0-1D8E71247D25}"/>
              </a:ext>
            </a:extLst>
          </p:cNvPr>
          <p:cNvSpPr/>
          <p:nvPr/>
        </p:nvSpPr>
        <p:spPr>
          <a:xfrm rot="10078272">
            <a:off x="7291283" y="3803444"/>
            <a:ext cx="163585" cy="151850"/>
          </a:xfrm>
          <a:custGeom>
            <a:avLst/>
            <a:gdLst/>
            <a:ahLst/>
            <a:cxnLst/>
            <a:rect l="l" t="t" r="r" b="b"/>
            <a:pathLst>
              <a:path w="1971350" h="1867406">
                <a:moveTo>
                  <a:pt x="0" y="0"/>
                </a:moveTo>
                <a:lnTo>
                  <a:pt x="1971350" y="0"/>
                </a:lnTo>
                <a:lnTo>
                  <a:pt x="1971350" y="1867406"/>
                </a:lnTo>
                <a:lnTo>
                  <a:pt x="0" y="18674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Freeform 11">
            <a:extLst>
              <a:ext uri="{FF2B5EF4-FFF2-40B4-BE49-F238E27FC236}">
                <a16:creationId xmlns:a16="http://schemas.microsoft.com/office/drawing/2014/main" id="{FCA90AC3-122B-1254-831E-0CE1B819B908}"/>
              </a:ext>
            </a:extLst>
          </p:cNvPr>
          <p:cNvSpPr/>
          <p:nvPr/>
        </p:nvSpPr>
        <p:spPr>
          <a:xfrm>
            <a:off x="7231929" y="3928629"/>
            <a:ext cx="70783" cy="6936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744A03"/>
          </a:solid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9" name="Freeform 14">
            <a:extLst>
              <a:ext uri="{FF2B5EF4-FFF2-40B4-BE49-F238E27FC236}">
                <a16:creationId xmlns:a16="http://schemas.microsoft.com/office/drawing/2014/main" id="{EFBC50AE-1905-1C8F-A947-78730E130FC9}"/>
              </a:ext>
            </a:extLst>
          </p:cNvPr>
          <p:cNvSpPr/>
          <p:nvPr/>
        </p:nvSpPr>
        <p:spPr>
          <a:xfrm>
            <a:off x="7439098" y="3794240"/>
            <a:ext cx="48404" cy="47432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cubicBezTo>
                  <a:pt x="181951" y="0"/>
                  <a:pt x="0" y="181951"/>
                  <a:pt x="0" y="406400"/>
                </a:cubicBezTo>
                <a:cubicBezTo>
                  <a:pt x="0" y="630849"/>
                  <a:pt x="181951" y="812800"/>
                  <a:pt x="406400" y="812800"/>
                </a:cubicBezTo>
                <a:cubicBezTo>
                  <a:pt x="630849" y="812800"/>
                  <a:pt x="812800" y="630849"/>
                  <a:pt x="812800" y="406400"/>
                </a:cubicBezTo>
                <a:cubicBezTo>
                  <a:pt x="812800" y="181951"/>
                  <a:pt x="630849" y="0"/>
                  <a:pt x="406400" y="0"/>
                </a:cubicBezTo>
                <a:close/>
              </a:path>
            </a:pathLst>
          </a:custGeom>
          <a:solidFill>
            <a:srgbClr val="E6721F"/>
          </a:solid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0336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4" descr="A white weekly planner with orange text&#10;&#10;AI-generated content may be incorrect.">
            <a:extLst>
              <a:ext uri="{FF2B5EF4-FFF2-40B4-BE49-F238E27FC236}">
                <a16:creationId xmlns:a16="http://schemas.microsoft.com/office/drawing/2014/main" id="{CA18DE4C-0BBF-F190-3532-ED133D0370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F48FEE6D-7132-D526-F2B9-CA0A26B4B2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D1681E0-F5DF-067A-7371-20B911400C48}"/>
              </a:ext>
            </a:extLst>
          </p:cNvPr>
          <p:cNvSpPr txBox="1"/>
          <p:nvPr/>
        </p:nvSpPr>
        <p:spPr>
          <a:xfrm>
            <a:off x="3159944" y="6154767"/>
            <a:ext cx="161585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EF4BC81-F79D-6617-9689-C45AF6AC24CE}"/>
              </a:ext>
            </a:extLst>
          </p:cNvPr>
          <p:cNvSpPr txBox="1"/>
          <p:nvPr/>
        </p:nvSpPr>
        <p:spPr>
          <a:xfrm>
            <a:off x="3265308" y="5826115"/>
            <a:ext cx="126407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DA26C6E-6607-685E-BDFE-2B30B02465B7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E7D4B77-6E02-301A-6ECD-04E4F017F4C1}"/>
              </a:ext>
            </a:extLst>
          </p:cNvPr>
          <p:cNvSpPr txBox="1"/>
          <p:nvPr/>
        </p:nvSpPr>
        <p:spPr>
          <a:xfrm>
            <a:off x="3003511" y="6506128"/>
            <a:ext cx="19494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</a:t>
            </a:r>
            <a:r>
              <a:rPr kumimoji="0" lang="en-GB" sz="1000" b="1" i="0" u="none" strike="noStrike" kern="1200" cap="none" spc="0" normalizeH="0" baseline="0" noProof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ource</a:t>
            </a:r>
            <a:r>
              <a:rPr kumimoji="0" lang="en-GB" sz="1000" b="1" i="0" u="none" strike="noStrike" kern="1200" cap="none" spc="0" normalizeH="0" baseline="0" noProof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 of wholemeal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3B0E8-318C-5AE8-C5A0-00D439D81F1B}"/>
              </a:ext>
            </a:extLst>
          </p:cNvPr>
          <p:cNvSpPr txBox="1"/>
          <p:nvPr/>
        </p:nvSpPr>
        <p:spPr>
          <a:xfrm>
            <a:off x="3374061" y="4081278"/>
            <a:ext cx="16012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Cherry Apple Crumble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 Custard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27253A2-0B9A-7492-35C2-2AEBAE5CCD43}"/>
              </a:ext>
            </a:extLst>
          </p:cNvPr>
          <p:cNvSpPr txBox="1"/>
          <p:nvPr/>
        </p:nvSpPr>
        <p:spPr>
          <a:xfrm>
            <a:off x="6598056" y="4075420"/>
            <a:ext cx="17601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Peach Upside Down Cake </a:t>
            </a:r>
          </a:p>
          <a:p>
            <a:pPr lvl="0"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A27AA2A-5947-37AC-C8F8-98390810192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CCAFC6A1-4CB5-5CEA-C338-988EA600D9CA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A723548-5D6F-7898-DD19-CC43F6E75516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AFD3AE24-3582-0470-A957-7942C2CED98F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73844659-46DA-895B-CCA6-DF1C91A1358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04E9FA44-592A-379C-8C58-10E70D3515DC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3D8715F8-5ABD-3835-E824-4AE949605F73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83A32420-2C1E-CF4E-6FC0-43FBB91883BC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41650752-52EA-19B4-9BA0-AB392DDF4AF2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8" name="Freeform 23">
            <a:extLst>
              <a:ext uri="{FF2B5EF4-FFF2-40B4-BE49-F238E27FC236}">
                <a16:creationId xmlns:a16="http://schemas.microsoft.com/office/drawing/2014/main" id="{3496122D-A7B0-5D63-B8F1-EBEBCA924AB9}"/>
              </a:ext>
            </a:extLst>
          </p:cNvPr>
          <p:cNvSpPr/>
          <p:nvPr/>
        </p:nvSpPr>
        <p:spPr>
          <a:xfrm flipH="1">
            <a:off x="3657768" y="4801167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3803735-6D89-E005-C018-C5A56EAAE1A6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Secondary Menu 2026 -27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1482729-01C7-FEB4-2550-70A7A58A19FB}"/>
              </a:ext>
            </a:extLst>
          </p:cNvPr>
          <p:cNvSpPr/>
          <p:nvPr/>
        </p:nvSpPr>
        <p:spPr>
          <a:xfrm>
            <a:off x="1687058" y="1121189"/>
            <a:ext cx="1602886" cy="1970179"/>
          </a:xfrm>
          <a:prstGeom prst="rect">
            <a:avLst/>
          </a:prstGeom>
          <a:solidFill>
            <a:srgbClr val="FFFCE9"/>
          </a:solidFill>
          <a:ln>
            <a:solidFill>
              <a:srgbClr val="FFFCE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B9E2CF-9783-ADF5-79EB-B61FC106DB07}"/>
              </a:ext>
            </a:extLst>
          </p:cNvPr>
          <p:cNvSpPr txBox="1"/>
          <p:nvPr/>
        </p:nvSpPr>
        <p:spPr>
          <a:xfrm>
            <a:off x="1726747" y="1569597"/>
            <a:ext cx="1550167" cy="166199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rPr>
              <a:t>Mac and Cheese with Toppings</a:t>
            </a:r>
          </a:p>
          <a:p>
            <a:pPr lvl="0" algn="ctr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Croutons, Pepperoni Pieces, Crispy Onions, Spring Onions, Barbecue Beans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+mn-ea"/>
              <a:cs typeface="+mn-cs"/>
            </a:endParaRPr>
          </a:p>
        </p:txBody>
      </p:sp>
      <p:pic>
        <p:nvPicPr>
          <p:cNvPr id="4" name="Picture 2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D867D6A4-768F-BE3E-FD34-70770A7DA7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888" y="3244223"/>
            <a:ext cx="838977" cy="5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FFACEA37-FE81-16FB-43EE-A978679C87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4015" y="4749970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3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A8A8D1D0-5E6E-CB71-4C73-86736FC2E6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630" y="4726153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896A373-E487-9B6A-0D5F-56E619130816}"/>
              </a:ext>
            </a:extLst>
          </p:cNvPr>
          <p:cNvGrpSpPr/>
          <p:nvPr/>
        </p:nvGrpSpPr>
        <p:grpSpPr>
          <a:xfrm>
            <a:off x="3374061" y="2389773"/>
            <a:ext cx="6304235" cy="1671610"/>
            <a:chOff x="3340576" y="887600"/>
            <a:chExt cx="6304235" cy="1671610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BB34E783-1FA5-437B-45D1-B6F1EA314753}"/>
                </a:ext>
              </a:extLst>
            </p:cNvPr>
            <p:cNvSpPr txBox="1"/>
            <p:nvPr/>
          </p:nvSpPr>
          <p:spPr>
            <a:xfrm>
              <a:off x="4963501" y="1241484"/>
              <a:ext cx="1578823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01A3C"/>
                  </a:solidFill>
                  <a:effectLst/>
                  <a:uLnTx/>
                  <a:uFillTx/>
                  <a:latin typeface="Amasis MT Pro Black" panose="02040A04050005020304" pitchFamily="18" charset="0"/>
                  <a:ea typeface="+mn-ea"/>
                  <a:cs typeface="+mn-cs"/>
                </a:rPr>
                <a:t>BBQ Pulled Pork Slider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</a:t>
              </a:r>
              <a:r>
                <a:rPr kumimoji="0" lang="en-GB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ith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Paprika Wedges and Slaw 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DA22B7B-7955-E940-4532-F1582DE8A8C6}"/>
                </a:ext>
              </a:extLst>
            </p:cNvPr>
            <p:cNvSpPr txBox="1"/>
            <p:nvPr/>
          </p:nvSpPr>
          <p:spPr>
            <a:xfrm>
              <a:off x="8198464" y="984538"/>
              <a:ext cx="1446347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Battered  Fish or Salmon Fishcake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and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Chips with Garden Peas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grpSp>
          <p:nvGrpSpPr>
            <p:cNvPr id="61" name="Group 7">
              <a:extLst>
                <a:ext uri="{FF2B5EF4-FFF2-40B4-BE49-F238E27FC236}">
                  <a16:creationId xmlns:a16="http://schemas.microsoft.com/office/drawing/2014/main" id="{4268DE35-1902-4902-8908-4261604E2F02}"/>
                </a:ext>
              </a:extLst>
            </p:cNvPr>
            <p:cNvGrpSpPr/>
            <p:nvPr/>
          </p:nvGrpSpPr>
          <p:grpSpPr>
            <a:xfrm>
              <a:off x="6979768" y="2198690"/>
              <a:ext cx="250545" cy="185325"/>
              <a:chOff x="79970" y="304696"/>
              <a:chExt cx="3019290" cy="2279070"/>
            </a:xfrm>
          </p:grpSpPr>
          <p:sp>
            <p:nvSpPr>
              <p:cNvPr id="69" name="TextBox 12">
                <a:extLst>
                  <a:ext uri="{FF2B5EF4-FFF2-40B4-BE49-F238E27FC236}">
                    <a16:creationId xmlns:a16="http://schemas.microsoft.com/office/drawing/2014/main" id="{45E90A58-7F64-28B9-1406-AC3B26FCD3CF}"/>
                  </a:ext>
                </a:extLst>
              </p:cNvPr>
              <p:cNvSpPr txBox="1"/>
              <p:nvPr/>
            </p:nvSpPr>
            <p:spPr>
              <a:xfrm>
                <a:off x="79970" y="1860723"/>
                <a:ext cx="693059" cy="723043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TextBox 15">
                <a:extLst>
                  <a:ext uri="{FF2B5EF4-FFF2-40B4-BE49-F238E27FC236}">
                    <a16:creationId xmlns:a16="http://schemas.microsoft.com/office/drawing/2014/main" id="{019E1608-D488-7E3C-614D-5FDE1BE556A5}"/>
                  </a:ext>
                </a:extLst>
              </p:cNvPr>
              <p:cNvSpPr txBox="1"/>
              <p:nvPr/>
            </p:nvSpPr>
            <p:spPr>
              <a:xfrm>
                <a:off x="2625323" y="304696"/>
                <a:ext cx="473937" cy="49444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76A9B99-114E-35D9-DFF4-D8FF1D3DDF10}"/>
                </a:ext>
              </a:extLst>
            </p:cNvPr>
            <p:cNvSpPr txBox="1"/>
            <p:nvPr/>
          </p:nvSpPr>
          <p:spPr>
            <a:xfrm>
              <a:off x="3340576" y="1234256"/>
              <a:ext cx="1526728" cy="89255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Original Spice Chicken</a:t>
              </a:r>
              <a:endPara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endParaRPr>
            </a:p>
            <a:p>
              <a:pPr algn="ctr"/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Spicy Rice and Rainbow Slaw</a:t>
              </a: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90F7BF57-B33D-1494-F8B5-BD6D6F8B095D}"/>
                </a:ext>
              </a:extLst>
            </p:cNvPr>
            <p:cNvSpPr/>
            <p:nvPr/>
          </p:nvSpPr>
          <p:spPr>
            <a:xfrm flipH="1">
              <a:off x="3740249" y="2127378"/>
              <a:ext cx="272986" cy="373882"/>
            </a:xfrm>
            <a:custGeom>
              <a:avLst/>
              <a:gdLst/>
              <a:ahLst/>
              <a:cxnLst/>
              <a:rect l="l" t="t" r="r" b="b"/>
              <a:pathLst>
                <a:path w="424791" h="647188">
                  <a:moveTo>
                    <a:pt x="424791" y="0"/>
                  </a:moveTo>
                  <a:lnTo>
                    <a:pt x="0" y="0"/>
                  </a:lnTo>
                  <a:lnTo>
                    <a:pt x="0" y="647189"/>
                  </a:lnTo>
                  <a:lnTo>
                    <a:pt x="424791" y="647189"/>
                  </a:lnTo>
                  <a:lnTo>
                    <a:pt x="42479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BB611D18-068C-7FBB-9271-0216C9EA9E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44109" y="887600"/>
              <a:ext cx="375286" cy="422198"/>
            </a:xfrm>
            <a:prstGeom prst="rect">
              <a:avLst/>
            </a:prstGeom>
          </p:spPr>
        </p:pic>
        <p:pic>
          <p:nvPicPr>
            <p:cNvPr id="25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395B4B46-13B8-0462-44F7-3AEFE4F8D07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7237" y="2054756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0AA18684-99C0-635A-785F-FBE98028345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3661" y="2054756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4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B86D57EE-AFBD-9A19-1973-20F177D302A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4165" y="2052659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05EEF807-5B7B-D887-EB0D-1406A1C4CF06}"/>
              </a:ext>
            </a:extLst>
          </p:cNvPr>
          <p:cNvGrpSpPr/>
          <p:nvPr/>
        </p:nvGrpSpPr>
        <p:grpSpPr>
          <a:xfrm>
            <a:off x="3265308" y="830953"/>
            <a:ext cx="6447311" cy="1700869"/>
            <a:chOff x="3276914" y="2430618"/>
            <a:chExt cx="6447311" cy="1700869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5FC73872-E23C-105B-D48B-FF3AE49A744E}"/>
                </a:ext>
              </a:extLst>
            </p:cNvPr>
            <p:cNvSpPr txBox="1"/>
            <p:nvPr/>
          </p:nvSpPr>
          <p:spPr>
            <a:xfrm>
              <a:off x="4941276" y="2769420"/>
              <a:ext cx="1714136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Burrito Bowl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  <a:p>
              <a:pPr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w</a:t>
              </a:r>
              <a:r>
                <a:rPr kumimoji="0" lang="en-GB" sz="1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/>
                  <a:ea typeface="DengXian Light"/>
                </a:rPr>
                <a:t>ith</a:t>
              </a:r>
              <a:r>
                <a:rPr lang="en-GB" sz="1200" b="1" dirty="0">
                  <a:solidFill>
                    <a:srgbClr val="F49100"/>
                  </a:solidFill>
                  <a:latin typeface="Campaign Thin"/>
                  <a:ea typeface="DengXian Light"/>
                </a:rPr>
                <a:t> Rice, </a:t>
              </a: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/>
                  <a:ea typeface="DengXian Light"/>
                </a:rPr>
                <a:t>Salad</a:t>
              </a:r>
            </a:p>
            <a:p>
              <a:pPr algn="ctr"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/>
                  <a:ea typeface="DengXian Light"/>
                </a:rPr>
                <a:t> and</a:t>
              </a:r>
              <a:endParaRPr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/>
                <a:ea typeface="DengXian Light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 Sour Cream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364F2BF0-A1F8-5605-3356-53F4F8278366}"/>
                </a:ext>
              </a:extLst>
            </p:cNvPr>
            <p:cNvSpPr txBox="1"/>
            <p:nvPr/>
          </p:nvSpPr>
          <p:spPr>
            <a:xfrm>
              <a:off x="8289426" y="2532459"/>
              <a:ext cx="1434799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 Broccoli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and Feta Quiche</a:t>
              </a:r>
            </a:p>
            <a:p>
              <a:pPr lvl="0" algn="ctr"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 Salad and Chips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F8EECD2-220E-536C-3803-41F83F85018B}"/>
                </a:ext>
              </a:extLst>
            </p:cNvPr>
            <p:cNvSpPr txBox="1"/>
            <p:nvPr/>
          </p:nvSpPr>
          <p:spPr>
            <a:xfrm>
              <a:off x="3276914" y="2834101"/>
              <a:ext cx="1714136" cy="1292662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/>
                </a:rPr>
                <a:t>Smokey Bean </a:t>
              </a:r>
            </a:p>
            <a:p>
              <a:pPr algn="ctr"/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Burger</a:t>
              </a:r>
            </a:p>
            <a:p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Spicy Rice and Rainbow </a:t>
              </a:r>
            </a:p>
            <a:p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Slaw</a:t>
              </a:r>
            </a:p>
            <a:p>
              <a:pPr algn="ctr"/>
              <a:endPara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endParaRPr>
            </a:p>
          </p:txBody>
        </p:sp>
        <p:pic>
          <p:nvPicPr>
            <p:cNvPr id="34" name="Picture 3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1534C8C1-3A00-9E61-C203-A1C5F6075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78349" y="2527074"/>
              <a:ext cx="476731" cy="458790"/>
            </a:xfrm>
            <a:prstGeom prst="rect">
              <a:avLst/>
            </a:prstGeom>
          </p:spPr>
        </p:pic>
        <p:sp>
          <p:nvSpPr>
            <p:cNvPr id="41" name="Freeform 23">
              <a:extLst>
                <a:ext uri="{FF2B5EF4-FFF2-40B4-BE49-F238E27FC236}">
                  <a16:creationId xmlns:a16="http://schemas.microsoft.com/office/drawing/2014/main" id="{EBAAB250-428D-8542-DB68-1D1858451027}"/>
                </a:ext>
              </a:extLst>
            </p:cNvPr>
            <p:cNvSpPr/>
            <p:nvPr/>
          </p:nvSpPr>
          <p:spPr>
            <a:xfrm flipH="1">
              <a:off x="4399195" y="2537735"/>
              <a:ext cx="272986" cy="373882"/>
            </a:xfrm>
            <a:custGeom>
              <a:avLst/>
              <a:gdLst/>
              <a:ahLst/>
              <a:cxnLst/>
              <a:rect l="l" t="t" r="r" b="b"/>
              <a:pathLst>
                <a:path w="424791" h="647188">
                  <a:moveTo>
                    <a:pt x="424791" y="0"/>
                  </a:moveTo>
                  <a:lnTo>
                    <a:pt x="0" y="0"/>
                  </a:lnTo>
                  <a:lnTo>
                    <a:pt x="0" y="647189"/>
                  </a:lnTo>
                  <a:lnTo>
                    <a:pt x="424791" y="647189"/>
                  </a:lnTo>
                  <a:lnTo>
                    <a:pt x="42479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8D6EEB54-4E64-F0CD-E62A-D456B465CF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9479" y="2430618"/>
              <a:ext cx="379411" cy="426838"/>
            </a:xfrm>
            <a:prstGeom prst="rect">
              <a:avLst/>
            </a:prstGeom>
          </p:spPr>
        </p:pic>
        <p:pic>
          <p:nvPicPr>
            <p:cNvPr id="47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16EF1132-8361-93A0-F63F-CE3FA9CCB9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533" y="3504010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6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E27B5717-71F5-C969-88CF-7FB038D6F5A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30439" y="3609398"/>
              <a:ext cx="861947" cy="520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0AF65333-4588-7782-1C39-E5FE928B10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5902" y="3627033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xtBox 55">
            <a:extLst>
              <a:ext uri="{FF2B5EF4-FFF2-40B4-BE49-F238E27FC236}">
                <a16:creationId xmlns:a16="http://schemas.microsoft.com/office/drawing/2014/main" id="{A6D876A0-1154-9618-9C77-1DFA9398BE3E}"/>
              </a:ext>
            </a:extLst>
          </p:cNvPr>
          <p:cNvSpPr txBox="1"/>
          <p:nvPr/>
        </p:nvSpPr>
        <p:spPr>
          <a:xfrm>
            <a:off x="5155427" y="5853485"/>
            <a:ext cx="3113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 choice of Meat, Vegetarian &amp; Vegan Wraps, Baguettes, Bagels and Pittas alongside Soup of the Day and Filled Jacket Potatoes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Fresh Fruits &amp; Yoghurt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269ED4B4-EB85-C724-0D9B-0E6E343318D0}"/>
              </a:ext>
            </a:extLst>
          </p:cNvPr>
          <p:cNvSpPr txBox="1"/>
          <p:nvPr/>
        </p:nvSpPr>
        <p:spPr>
          <a:xfrm>
            <a:off x="4908842" y="4101975"/>
            <a:ext cx="175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Yoghurt &amp; Fresh Fruit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76" name="Picture 2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86F80E51-882A-C236-AD5D-631AB3B15D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2016" y="4725555"/>
            <a:ext cx="838977" cy="5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E7CAA915-A642-3845-E32F-2A4A58514968}"/>
              </a:ext>
            </a:extLst>
          </p:cNvPr>
          <p:cNvSpPr txBox="1"/>
          <p:nvPr/>
        </p:nvSpPr>
        <p:spPr>
          <a:xfrm>
            <a:off x="8144577" y="4073252"/>
            <a:ext cx="1805128" cy="52322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Cinnamon Apple Turnover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80" name="Picture 79" descr="A picture containing text&#10;&#10;Description automatically generated">
            <a:extLst>
              <a:ext uri="{FF2B5EF4-FFF2-40B4-BE49-F238E27FC236}">
                <a16:creationId xmlns:a16="http://schemas.microsoft.com/office/drawing/2014/main" id="{1AE02546-DF01-8BFB-A0F8-1E8CE064C3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8703" y="4640614"/>
            <a:ext cx="476731" cy="458790"/>
          </a:xfrm>
          <a:prstGeom prst="rect">
            <a:avLst/>
          </a:prstGeom>
        </p:spPr>
      </p:pic>
      <p:pic>
        <p:nvPicPr>
          <p:cNvPr id="82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E4A211F0-B93D-A2C8-5888-6F8218BCEE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9977" y="4674877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4" name="TextBox 83">
            <a:extLst>
              <a:ext uri="{FF2B5EF4-FFF2-40B4-BE49-F238E27FC236}">
                <a16:creationId xmlns:a16="http://schemas.microsoft.com/office/drawing/2014/main" id="{60171EF1-93D2-2465-D240-936A1FE833D1}"/>
              </a:ext>
            </a:extLst>
          </p:cNvPr>
          <p:cNvSpPr txBox="1"/>
          <p:nvPr/>
        </p:nvSpPr>
        <p:spPr>
          <a:xfrm>
            <a:off x="1645914" y="4136069"/>
            <a:ext cx="18847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Orange &amp; Lemon Shortbread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86" name="Picture 2" descr="A colorful label with letters and numbers&#10;&#10;Description automatically generated">
            <a:extLst>
              <a:ext uri="{FF2B5EF4-FFF2-40B4-BE49-F238E27FC236}">
                <a16:creationId xmlns:a16="http://schemas.microsoft.com/office/drawing/2014/main" id="{6BBFF77C-5445-8542-93D4-27CBEEF355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644" y="4714842"/>
            <a:ext cx="830996" cy="5017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8" name="Picture 87" descr="A picture containing text&#10;&#10;Description automatically generated">
            <a:extLst>
              <a:ext uri="{FF2B5EF4-FFF2-40B4-BE49-F238E27FC236}">
                <a16:creationId xmlns:a16="http://schemas.microsoft.com/office/drawing/2014/main" id="{1848EF33-B12D-348A-7C87-9288772681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706" y="4717530"/>
            <a:ext cx="476731" cy="458790"/>
          </a:xfrm>
          <a:prstGeom prst="rect">
            <a:avLst/>
          </a:prstGeom>
        </p:spPr>
      </p:pic>
      <p:sp>
        <p:nvSpPr>
          <p:cNvPr id="93" name="TextBox 92">
            <a:extLst>
              <a:ext uri="{FF2B5EF4-FFF2-40B4-BE49-F238E27FC236}">
                <a16:creationId xmlns:a16="http://schemas.microsoft.com/office/drawing/2014/main" id="{712259D5-366F-6E25-2F1E-4C0251C69219}"/>
              </a:ext>
            </a:extLst>
          </p:cNvPr>
          <p:cNvSpPr txBox="1"/>
          <p:nvPr/>
        </p:nvSpPr>
        <p:spPr>
          <a:xfrm>
            <a:off x="6568176" y="1250264"/>
            <a:ext cx="1637916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Vegetable Biryani 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</a:t>
            </a:r>
          </a:p>
          <a:p>
            <a:pPr algn="ctr"/>
            <a:endParaRPr lang="en-GB" sz="1400" b="1" dirty="0">
              <a:solidFill>
                <a:srgbClr val="201A3C"/>
              </a:solidFill>
              <a:latin typeface="Amasis MT Pro Black" panose="02040A04050005020304" pitchFamily="18" charset="0"/>
            </a:endParaRPr>
          </a:p>
        </p:txBody>
      </p:sp>
      <p:pic>
        <p:nvPicPr>
          <p:cNvPr id="95" name="Picture 4" descr="A colorful label with letters and numbers&#10;&#10;Description automatically generated">
            <a:extLst>
              <a:ext uri="{FF2B5EF4-FFF2-40B4-BE49-F238E27FC236}">
                <a16:creationId xmlns:a16="http://schemas.microsoft.com/office/drawing/2014/main" id="{57008C48-0CBE-0AC9-D0C6-C10459E6CB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7794" y="1919694"/>
            <a:ext cx="835502" cy="5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7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8C69802C-55B6-D455-EA2D-F4CE715B8D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6726" y="846904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9" name="Picture 98" descr="A picture containing text&#10;&#10;Description automatically generated">
            <a:extLst>
              <a:ext uri="{FF2B5EF4-FFF2-40B4-BE49-F238E27FC236}">
                <a16:creationId xmlns:a16="http://schemas.microsoft.com/office/drawing/2014/main" id="{D9BB7105-54F4-799F-9C72-46DA9B1F7F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3606" y="1915454"/>
            <a:ext cx="476731" cy="458790"/>
          </a:xfrm>
          <a:prstGeom prst="rect">
            <a:avLst/>
          </a:prstGeom>
        </p:spPr>
      </p:pic>
      <p:sp>
        <p:nvSpPr>
          <p:cNvPr id="101" name="TextBox 100">
            <a:extLst>
              <a:ext uri="{FF2B5EF4-FFF2-40B4-BE49-F238E27FC236}">
                <a16:creationId xmlns:a16="http://schemas.microsoft.com/office/drawing/2014/main" id="{5184964F-FFCC-1FEB-FC24-2D96FE3906FB}"/>
              </a:ext>
            </a:extLst>
          </p:cNvPr>
          <p:cNvSpPr txBox="1"/>
          <p:nvPr/>
        </p:nvSpPr>
        <p:spPr>
          <a:xfrm>
            <a:off x="6699710" y="2888691"/>
            <a:ext cx="171413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Chicken </a:t>
            </a:r>
          </a:p>
          <a:p>
            <a:pPr algn="ctr"/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Biryani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  <a:ea typeface="DengXian Light"/>
              </a:rPr>
              <a:t>with Rice</a:t>
            </a:r>
          </a:p>
        </p:txBody>
      </p:sp>
      <p:pic>
        <p:nvPicPr>
          <p:cNvPr id="103" name="Picture 6" descr="A group of bowls with different colored powders&#10;&#10;Description automatically generated">
            <a:extLst>
              <a:ext uri="{FF2B5EF4-FFF2-40B4-BE49-F238E27FC236}">
                <a16:creationId xmlns:a16="http://schemas.microsoft.com/office/drawing/2014/main" id="{0F3668DE-BFC4-CBCC-813F-6DE18D83ED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2977" y="2429883"/>
            <a:ext cx="738006" cy="474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" name="Picture 4" descr="A colorful label with letters and numbers&#10;&#10;Description automatically generated">
            <a:extLst>
              <a:ext uri="{FF2B5EF4-FFF2-40B4-BE49-F238E27FC236}">
                <a16:creationId xmlns:a16="http://schemas.microsoft.com/office/drawing/2014/main" id="{03E95A91-B24D-4969-4C0C-E4DAB2F71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8140" y="3588785"/>
            <a:ext cx="835502" cy="50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285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A blank weekly planner&#10;&#10;AI-generated content may be incorrect.">
            <a:extLst>
              <a:ext uri="{FF2B5EF4-FFF2-40B4-BE49-F238E27FC236}">
                <a16:creationId xmlns:a16="http://schemas.microsoft.com/office/drawing/2014/main" id="{22C12632-68BE-1362-BB0D-E030626250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28" y="0"/>
            <a:ext cx="9909528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D37177A-4A8D-4B3B-42D9-7CB2F3283384}"/>
              </a:ext>
            </a:extLst>
          </p:cNvPr>
          <p:cNvSpPr txBox="1"/>
          <p:nvPr/>
        </p:nvSpPr>
        <p:spPr>
          <a:xfrm>
            <a:off x="252921" y="75520"/>
            <a:ext cx="49025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masis MT Pro Medium" panose="020F0502020204030204" pitchFamily="18" charset="0"/>
                <a:cs typeface="Aldhabi" panose="020F0502020204030204" pitchFamily="2" charset="-78"/>
              </a:rPr>
              <a:t>Secondary Menu 2026-27</a:t>
            </a:r>
          </a:p>
        </p:txBody>
      </p:sp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CA3E0DA3-ADAA-B180-AC50-7422F276C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3367" y="5804684"/>
            <a:ext cx="313547" cy="3017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3253F7-B05F-882C-5BE8-DB098DE2372A}"/>
              </a:ext>
            </a:extLst>
          </p:cNvPr>
          <p:cNvSpPr txBox="1"/>
          <p:nvPr/>
        </p:nvSpPr>
        <p:spPr>
          <a:xfrm>
            <a:off x="3159944" y="6154767"/>
            <a:ext cx="16158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Added plant protein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773F01-242A-8096-E74A-6F034E4F75F9}"/>
              </a:ext>
            </a:extLst>
          </p:cNvPr>
          <p:cNvSpPr txBox="1"/>
          <p:nvPr/>
        </p:nvSpPr>
        <p:spPr>
          <a:xfrm>
            <a:off x="3265308" y="5826115"/>
            <a:ext cx="12640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Vegan option</a:t>
            </a:r>
          </a:p>
        </p:txBody>
      </p:sp>
      <p:sp>
        <p:nvSpPr>
          <p:cNvPr id="9" name="Freeform 23">
            <a:extLst>
              <a:ext uri="{FF2B5EF4-FFF2-40B4-BE49-F238E27FC236}">
                <a16:creationId xmlns:a16="http://schemas.microsoft.com/office/drawing/2014/main" id="{E736E6A4-8434-BB96-21E0-59B361C57352}"/>
              </a:ext>
            </a:extLst>
          </p:cNvPr>
          <p:cNvSpPr/>
          <p:nvPr/>
        </p:nvSpPr>
        <p:spPr>
          <a:xfrm>
            <a:off x="3007459" y="6451064"/>
            <a:ext cx="218693" cy="261610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55AAD7-DDE1-B7E7-F236-220296C91DD9}"/>
              </a:ext>
            </a:extLst>
          </p:cNvPr>
          <p:cNvSpPr txBox="1"/>
          <p:nvPr/>
        </p:nvSpPr>
        <p:spPr>
          <a:xfrm>
            <a:off x="3003511" y="6506128"/>
            <a:ext cx="19494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+mn-ea"/>
                <a:cs typeface="+mn-cs"/>
              </a:rPr>
              <a:t>Source of wholemeal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A1FB4E-3842-8348-797A-40D5FD96F848}"/>
              </a:ext>
            </a:extLst>
          </p:cNvPr>
          <p:cNvSpPr txBox="1"/>
          <p:nvPr/>
        </p:nvSpPr>
        <p:spPr>
          <a:xfrm>
            <a:off x="6477797" y="4165022"/>
            <a:ext cx="175249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 defTabSz="914400"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Apple Pie </a:t>
            </a:r>
          </a:p>
          <a:p>
            <a:pPr algn="ctr" defTabSz="914400"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with Custard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grpSp>
        <p:nvGrpSpPr>
          <p:cNvPr id="16" name="Group 7">
            <a:extLst>
              <a:ext uri="{FF2B5EF4-FFF2-40B4-BE49-F238E27FC236}">
                <a16:creationId xmlns:a16="http://schemas.microsoft.com/office/drawing/2014/main" id="{AF108516-A7AE-F4B7-B721-DF4E46F408DD}"/>
              </a:ext>
            </a:extLst>
          </p:cNvPr>
          <p:cNvGrpSpPr/>
          <p:nvPr/>
        </p:nvGrpSpPr>
        <p:grpSpPr>
          <a:xfrm>
            <a:off x="2932242" y="6151526"/>
            <a:ext cx="291025" cy="248952"/>
            <a:chOff x="0" y="184916"/>
            <a:chExt cx="3741232" cy="3636623"/>
          </a:xfrm>
        </p:grpSpPr>
        <p:sp>
          <p:nvSpPr>
            <p:cNvPr id="17" name="Freeform 8">
              <a:extLst>
                <a:ext uri="{FF2B5EF4-FFF2-40B4-BE49-F238E27FC236}">
                  <a16:creationId xmlns:a16="http://schemas.microsoft.com/office/drawing/2014/main" id="{32E99BF2-D186-FCDC-9871-92C3E5AFADF0}"/>
                </a:ext>
              </a:extLst>
            </p:cNvPr>
            <p:cNvSpPr/>
            <p:nvPr/>
          </p:nvSpPr>
          <p:spPr>
            <a:xfrm>
              <a:off x="608333" y="853829"/>
              <a:ext cx="3132899" cy="2967710"/>
            </a:xfrm>
            <a:custGeom>
              <a:avLst/>
              <a:gdLst/>
              <a:ahLst/>
              <a:cxnLst/>
              <a:rect l="l" t="t" r="r" b="b"/>
              <a:pathLst>
                <a:path w="3132899" h="2967710">
                  <a:moveTo>
                    <a:pt x="0" y="0"/>
                  </a:moveTo>
                  <a:lnTo>
                    <a:pt x="3132899" y="0"/>
                  </a:lnTo>
                  <a:lnTo>
                    <a:pt x="3132899" y="2967710"/>
                  </a:lnTo>
                  <a:lnTo>
                    <a:pt x="0" y="29677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E57170E3-C0E1-1CFC-FAE8-0A9AD1B8058E}"/>
                </a:ext>
              </a:extLst>
            </p:cNvPr>
            <p:cNvSpPr/>
            <p:nvPr/>
          </p:nvSpPr>
          <p:spPr>
            <a:xfrm rot="10078272">
              <a:off x="621769" y="184916"/>
              <a:ext cx="1971350" cy="1867406"/>
            </a:xfrm>
            <a:custGeom>
              <a:avLst/>
              <a:gdLst/>
              <a:ahLst/>
              <a:cxnLst/>
              <a:rect l="l" t="t" r="r" b="b"/>
              <a:pathLst>
                <a:path w="1971350" h="1867406">
                  <a:moveTo>
                    <a:pt x="0" y="0"/>
                  </a:moveTo>
                  <a:lnTo>
                    <a:pt x="1971350" y="0"/>
                  </a:lnTo>
                  <a:lnTo>
                    <a:pt x="1971350" y="1867406"/>
                  </a:lnTo>
                  <a:lnTo>
                    <a:pt x="0" y="18674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9" name="Group 10">
              <a:extLst>
                <a:ext uri="{FF2B5EF4-FFF2-40B4-BE49-F238E27FC236}">
                  <a16:creationId xmlns:a16="http://schemas.microsoft.com/office/drawing/2014/main" id="{707B1436-4E5E-A28C-71F1-227BF23E3E66}"/>
                </a:ext>
              </a:extLst>
            </p:cNvPr>
            <p:cNvGrpSpPr/>
            <p:nvPr/>
          </p:nvGrpSpPr>
          <p:grpSpPr>
            <a:xfrm>
              <a:off x="0" y="1810741"/>
              <a:ext cx="852996" cy="852996"/>
              <a:chOff x="0" y="0"/>
              <a:chExt cx="812800" cy="812800"/>
            </a:xfrm>
          </p:grpSpPr>
          <p:sp>
            <p:nvSpPr>
              <p:cNvPr id="23" name="Freeform 11">
                <a:extLst>
                  <a:ext uri="{FF2B5EF4-FFF2-40B4-BE49-F238E27FC236}">
                    <a16:creationId xmlns:a16="http://schemas.microsoft.com/office/drawing/2014/main" id="{8059813C-610D-2748-BBC5-D858384AA8B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744A03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id="{30E69BF0-50FD-9603-D1DC-0074A21EAD35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20" name="Group 13">
              <a:extLst>
                <a:ext uri="{FF2B5EF4-FFF2-40B4-BE49-F238E27FC236}">
                  <a16:creationId xmlns:a16="http://schemas.microsoft.com/office/drawing/2014/main" id="{54E7A17E-84E0-A33E-DEA6-5680D46A3A7D}"/>
                </a:ext>
              </a:extLst>
            </p:cNvPr>
            <p:cNvGrpSpPr/>
            <p:nvPr/>
          </p:nvGrpSpPr>
          <p:grpSpPr>
            <a:xfrm>
              <a:off x="2570638" y="270521"/>
              <a:ext cx="583309" cy="583309"/>
              <a:chOff x="0" y="0"/>
              <a:chExt cx="812800" cy="812800"/>
            </a:xfrm>
          </p:grpSpPr>
          <p:sp>
            <p:nvSpPr>
              <p:cNvPr id="21" name="Freeform 14">
                <a:extLst>
                  <a:ext uri="{FF2B5EF4-FFF2-40B4-BE49-F238E27FC236}">
                    <a16:creationId xmlns:a16="http://schemas.microsoft.com/office/drawing/2014/main" id="{4F7F8BE8-7F0D-E353-22A3-D711470AC94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E6721F"/>
              </a:solid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TextBox 15">
                <a:extLst>
                  <a:ext uri="{FF2B5EF4-FFF2-40B4-BE49-F238E27FC236}">
                    <a16:creationId xmlns:a16="http://schemas.microsoft.com/office/drawing/2014/main" id="{232BB3FD-DD6E-E3E0-7AFD-D63BA7E5340B}"/>
                  </a:ext>
                </a:extLst>
              </p:cNvPr>
              <p:cNvSpPr txBox="1"/>
              <p:nvPr/>
            </p:nvSpPr>
            <p:spPr>
              <a:xfrm>
                <a:off x="76200" y="47625"/>
                <a:ext cx="660400" cy="6889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9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69" name="Freeform 23">
            <a:extLst>
              <a:ext uri="{FF2B5EF4-FFF2-40B4-BE49-F238E27FC236}">
                <a16:creationId xmlns:a16="http://schemas.microsoft.com/office/drawing/2014/main" id="{3238C65E-E316-1E29-488E-7AD7AE931CE6}"/>
              </a:ext>
            </a:extLst>
          </p:cNvPr>
          <p:cNvSpPr/>
          <p:nvPr/>
        </p:nvSpPr>
        <p:spPr>
          <a:xfrm flipH="1">
            <a:off x="1812304" y="4799606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D57050A2-8C57-F1E4-E633-1A3C7E74BFA0}"/>
              </a:ext>
            </a:extLst>
          </p:cNvPr>
          <p:cNvSpPr txBox="1"/>
          <p:nvPr/>
        </p:nvSpPr>
        <p:spPr>
          <a:xfrm>
            <a:off x="1690596" y="4110249"/>
            <a:ext cx="175314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Plum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</a:rPr>
              <a:t>Crumble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w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ith</a:t>
            </a:r>
            <a:r>
              <a:rPr lang="en-GB" sz="1200" b="1" dirty="0">
                <a:solidFill>
                  <a:srgbClr val="F49100"/>
                </a:solidFill>
                <a:latin typeface="Campaign Thin" panose="02000000000000000000"/>
              </a:rPr>
              <a:t> Cu</a:t>
            </a:r>
            <a:r>
              <a:rPr kumimoji="0" lang="en-GB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/>
              </a:rPr>
              <a:t>stard</a:t>
            </a:r>
            <a:endParaRPr kumimoji="0" lang="en-GB" sz="1200" b="1" i="0" u="none" strike="noStrike" kern="1200" cap="none" spc="0" normalizeH="0" baseline="0" noProof="0" dirty="0">
              <a:ln>
                <a:noFill/>
              </a:ln>
              <a:solidFill>
                <a:srgbClr val="F49100"/>
              </a:solidFill>
              <a:effectLst/>
              <a:uLnTx/>
              <a:uFillTx/>
              <a:latin typeface="Campaign Thin" panose="02000000000000000000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E219A931-8616-F9B6-3C97-80C612D80995}"/>
              </a:ext>
            </a:extLst>
          </p:cNvPr>
          <p:cNvGrpSpPr/>
          <p:nvPr/>
        </p:nvGrpSpPr>
        <p:grpSpPr>
          <a:xfrm>
            <a:off x="1690596" y="889344"/>
            <a:ext cx="7958629" cy="1608741"/>
            <a:chOff x="1771938" y="2572033"/>
            <a:chExt cx="7958629" cy="160874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A6378F6-3D2B-CBCA-FEE1-BDB2B680C0CA}"/>
                </a:ext>
              </a:extLst>
            </p:cNvPr>
            <p:cNvSpPr txBox="1"/>
            <p:nvPr/>
          </p:nvSpPr>
          <p:spPr>
            <a:xfrm>
              <a:off x="3283320" y="2877644"/>
              <a:ext cx="1567046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Spanakopita</a:t>
              </a:r>
            </a:p>
            <a:p>
              <a:pPr lvl="0" algn="ctr">
                <a:defRPr/>
              </a:pPr>
              <a:r>
                <a:rPr lang="en-GB" sz="1200" b="1" dirty="0">
                  <a:solidFill>
                    <a:srgbClr val="F49100"/>
                  </a:solidFill>
                  <a:ea typeface="+mn-lt"/>
                  <a:cs typeface="+mn-lt"/>
                </a:rPr>
                <a:t>With Seasoned Potatoes, Tzatziki and Greek Salad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52B68C4-F97A-7CA8-C04C-B0E41CA96721}"/>
                </a:ext>
              </a:extLst>
            </p:cNvPr>
            <p:cNvSpPr txBox="1"/>
            <p:nvPr/>
          </p:nvSpPr>
          <p:spPr>
            <a:xfrm>
              <a:off x="4853739" y="2572033"/>
              <a:ext cx="1714136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01A3C"/>
                  </a:solidFill>
                  <a:effectLst/>
                  <a:uLnTx/>
                  <a:uFillTx/>
                  <a:latin typeface="Amasis MT Pro Black" panose="02040A04050005020304" pitchFamily="18" charset="0"/>
                  <a:ea typeface="+mn-ea"/>
                  <a:cs typeface="+mn-cs"/>
                </a:rPr>
                <a:t>Tuscan Chickpea Pasta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Garlic Bread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and Chunky Roasted Veg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3B756C7-C83B-ABD0-CBBB-157883CFD5EE}"/>
                </a:ext>
              </a:extLst>
            </p:cNvPr>
            <p:cNvSpPr txBox="1"/>
            <p:nvPr/>
          </p:nvSpPr>
          <p:spPr>
            <a:xfrm>
              <a:off x="6551876" y="2897451"/>
              <a:ext cx="1624014" cy="70788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Curried Squash &amp; Butterbeans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 Rice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</p:txBody>
        </p:sp>
        <p:pic>
          <p:nvPicPr>
            <p:cNvPr id="38" name="Picture 3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F92F74D-7B0A-D37D-794E-5D7F990D7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997" y="3647646"/>
              <a:ext cx="476731" cy="458790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79A73D04-95D6-21FC-898B-E7D9EE8EBBEE}"/>
                </a:ext>
              </a:extLst>
            </p:cNvPr>
            <p:cNvSpPr txBox="1"/>
            <p:nvPr/>
          </p:nvSpPr>
          <p:spPr>
            <a:xfrm>
              <a:off x="1771938" y="2669391"/>
              <a:ext cx="1536932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defRPr/>
              </a:pPr>
              <a:r>
                <a:rPr lang="en-GB" sz="1400" b="1" dirty="0">
                  <a:latin typeface="Amasis MT Pro Black"/>
                </a:rPr>
                <a:t>Yakisoba Soya</a:t>
              </a:r>
              <a:endParaRPr lang="en-US" dirty="0">
                <a:latin typeface="Calibri" panose="020F0502020204030204"/>
                <a:ea typeface="Calibri" panose="020F0502020204030204"/>
                <a:cs typeface="Calibri" panose="020F0502020204030204"/>
              </a:endParaRPr>
            </a:p>
            <a:p>
              <a:pPr algn="ctr">
                <a:defRPr/>
              </a:pPr>
              <a:r>
                <a:rPr lang="en-GB" sz="1400" b="1" dirty="0">
                  <a:latin typeface="Amasis MT Pro Black"/>
                </a:rPr>
                <a:t> 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masis MT Pro Black"/>
                </a:rPr>
                <a:t>Noodles</a:t>
              </a:r>
              <a:endParaRPr lang="en-US" dirty="0">
                <a:ea typeface="Calibri" panose="020F0502020204030204"/>
                <a:cs typeface="Calibri" panose="020F0502020204030204"/>
              </a:endParaRPr>
            </a:p>
            <a:p>
              <a:pPr algn="ctr">
                <a:defRPr/>
              </a:pPr>
              <a:r>
                <a:rPr lang="en-GB" sz="1200" b="1" dirty="0">
                  <a:solidFill>
                    <a:srgbClr val="F49100"/>
                  </a:solidFill>
                  <a:ea typeface="+mn-lt"/>
                  <a:cs typeface="+mn-lt"/>
                </a:rPr>
                <a:t>Stir Fry with Vegetables</a:t>
              </a:r>
              <a:endParaRPr lang="en-GB" sz="1200" b="1" dirty="0">
                <a:solidFill>
                  <a:srgbClr val="F49100"/>
                </a:solidFill>
                <a:ea typeface="Calibri"/>
                <a:cs typeface="Calibri"/>
              </a:endParaRPr>
            </a:p>
            <a:p>
              <a:pPr algn="ctr">
                <a:defRPr/>
              </a:pPr>
              <a:endParaRPr lang="en-GB" sz="1200" b="1" dirty="0">
                <a:solidFill>
                  <a:srgbClr val="201A3C"/>
                </a:solidFill>
                <a:latin typeface="Amasis MT Pro Black" panose="02040A04050005020304" pitchFamily="18" charset="0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8B32E1-86B7-95D5-DE93-4CBBA201257A}"/>
                </a:ext>
              </a:extLst>
            </p:cNvPr>
            <p:cNvSpPr txBox="1"/>
            <p:nvPr/>
          </p:nvSpPr>
          <p:spPr>
            <a:xfrm>
              <a:off x="8230288" y="2577663"/>
              <a:ext cx="1500279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Chip Shop Vegan Sausage</a:t>
              </a:r>
            </a:p>
            <a:p>
              <a:pPr lvl="0"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Chips, Mushy Peas and Gravy or Curry Sauce</a:t>
              </a:r>
            </a:p>
          </p:txBody>
        </p:sp>
        <p:sp>
          <p:nvSpPr>
            <p:cNvPr id="63" name="Freeform 23">
              <a:extLst>
                <a:ext uri="{FF2B5EF4-FFF2-40B4-BE49-F238E27FC236}">
                  <a16:creationId xmlns:a16="http://schemas.microsoft.com/office/drawing/2014/main" id="{20E0468E-10E4-2894-D771-C0094F425C50}"/>
                </a:ext>
              </a:extLst>
            </p:cNvPr>
            <p:cNvSpPr/>
            <p:nvPr/>
          </p:nvSpPr>
          <p:spPr>
            <a:xfrm flipH="1">
              <a:off x="7706020" y="2623063"/>
              <a:ext cx="272986" cy="373882"/>
            </a:xfrm>
            <a:custGeom>
              <a:avLst/>
              <a:gdLst/>
              <a:ahLst/>
              <a:cxnLst/>
              <a:rect l="l" t="t" r="r" b="b"/>
              <a:pathLst>
                <a:path w="424791" h="647188">
                  <a:moveTo>
                    <a:pt x="424791" y="0"/>
                  </a:moveTo>
                  <a:lnTo>
                    <a:pt x="0" y="0"/>
                  </a:lnTo>
                  <a:lnTo>
                    <a:pt x="0" y="647189"/>
                  </a:lnTo>
                  <a:lnTo>
                    <a:pt x="424791" y="647189"/>
                  </a:lnTo>
                  <a:lnTo>
                    <a:pt x="42479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66" name="Picture 65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F631B3C8-3157-6166-D59D-9D94E080D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48117" y="2592064"/>
              <a:ext cx="476731" cy="458790"/>
            </a:xfrm>
            <a:prstGeom prst="rect">
              <a:avLst/>
            </a:prstGeom>
          </p:spPr>
        </p:pic>
        <p:pic>
          <p:nvPicPr>
            <p:cNvPr id="68" name="Picture 67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CC6727A-75D2-D511-6924-48FEAC019B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41965" y="3662290"/>
              <a:ext cx="476731" cy="458790"/>
            </a:xfrm>
            <a:prstGeom prst="rect">
              <a:avLst/>
            </a:prstGeom>
          </p:spPr>
        </p:pic>
        <p:pic>
          <p:nvPicPr>
            <p:cNvPr id="50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26CDF8B6-B640-CF33-97CA-6C52891670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11924" y="3613936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" name="Picture 8" descr="A colorful logo with letters and numbers&#10;&#10;Description automatically generated">
              <a:extLst>
                <a:ext uri="{FF2B5EF4-FFF2-40B4-BE49-F238E27FC236}">
                  <a16:creationId xmlns:a16="http://schemas.microsoft.com/office/drawing/2014/main" id="{53C7D9B7-A475-66CA-3C45-3A6AD8B533F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2536" y="3660353"/>
              <a:ext cx="861947" cy="520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BE6DE509-E983-ACC0-33BD-DFB93799D3B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69129" y="2596874"/>
              <a:ext cx="1010570" cy="363538"/>
            </a:xfrm>
            <a:prstGeom prst="rect">
              <a:avLst/>
            </a:prstGeom>
          </p:spPr>
        </p:pic>
        <p:pic>
          <p:nvPicPr>
            <p:cNvPr id="53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1B34D6A8-8A7F-4402-9BEA-F17F087C90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2514" y="3624822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656B06A6-FA5F-D692-7B52-09A5EEBAD5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54391" y="2592106"/>
              <a:ext cx="506106" cy="343582"/>
            </a:xfrm>
            <a:prstGeom prst="rect">
              <a:avLst/>
            </a:prstGeom>
          </p:spPr>
        </p:pic>
        <p:pic>
          <p:nvPicPr>
            <p:cNvPr id="55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06BBDC7B-56FB-7006-2B85-A827618843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6812" y="3645737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6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216B3EF9-3B10-8017-06D9-540A010F1E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018" y="3637716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7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8F5A151D-989D-08FC-0383-BEEC32730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439" y="4736943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6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77A204B6-D3BB-1C2F-CE18-CA649C968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9752" y="4736943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89B1F158-A080-4FD9-0799-E3F8505D011B}"/>
              </a:ext>
            </a:extLst>
          </p:cNvPr>
          <p:cNvGrpSpPr/>
          <p:nvPr/>
        </p:nvGrpSpPr>
        <p:grpSpPr>
          <a:xfrm>
            <a:off x="1664156" y="2526577"/>
            <a:ext cx="7959007" cy="1672033"/>
            <a:chOff x="1729380" y="944862"/>
            <a:chExt cx="7959007" cy="167203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9C13F32-D7BC-2ECA-A832-3D6DE0A7566C}"/>
                </a:ext>
              </a:extLst>
            </p:cNvPr>
            <p:cNvSpPr txBox="1"/>
            <p:nvPr/>
          </p:nvSpPr>
          <p:spPr>
            <a:xfrm>
              <a:off x="1729380" y="991547"/>
              <a:ext cx="1550167" cy="110799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Gochujang</a:t>
              </a: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01A3C"/>
                  </a:solidFill>
                  <a:effectLst/>
                  <a:uLnTx/>
                  <a:uFillTx/>
                  <a:latin typeface="Amasis MT Pro Black" panose="02040A04050005020304" pitchFamily="18" charset="0"/>
                  <a:ea typeface="+mn-ea"/>
                  <a:cs typeface="+mn-cs"/>
                </a:rPr>
                <a:t> Sticky Chicken</a:t>
              </a:r>
            </a:p>
            <a:p>
              <a:pPr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Rice and </a:t>
              </a:r>
            </a:p>
            <a:p>
              <a:pPr algn="ctr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Salad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350DF8D-F2E5-D42C-C56D-F94BEFC46536}"/>
                </a:ext>
              </a:extLst>
            </p:cNvPr>
            <p:cNvSpPr txBox="1"/>
            <p:nvPr/>
          </p:nvSpPr>
          <p:spPr>
            <a:xfrm>
              <a:off x="3223267" y="1320975"/>
              <a:ext cx="1753143" cy="861774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201A3C"/>
                  </a:solidFill>
                  <a:effectLst/>
                  <a:uLnTx/>
                  <a:uFillTx/>
                  <a:latin typeface="Amasis MT Pro Black" panose="02040A04050005020304" pitchFamily="18" charset="0"/>
                  <a:ea typeface="+mn-ea"/>
                  <a:cs typeface="+mn-cs"/>
                </a:rPr>
                <a:t>Chicken Souvlaki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 Seasoned Potatoes, Tzatziki 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and Greek Salad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FF8B935-BD4F-748B-2415-FEB8E6577909}"/>
                </a:ext>
              </a:extLst>
            </p:cNvPr>
            <p:cNvSpPr txBox="1"/>
            <p:nvPr/>
          </p:nvSpPr>
          <p:spPr>
            <a:xfrm>
              <a:off x="4884620" y="991405"/>
              <a:ext cx="1714136" cy="107721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Classic Beef Lasagne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49100"/>
                  </a:solidFill>
                  <a:effectLst/>
                  <a:uLnTx/>
                  <a:uFillTx/>
                  <a:latin typeface="Campaign Thin" panose="02000000000000000000" pitchFamily="50" charset="0"/>
                  <a:ea typeface="DengXian Light"/>
                  <a:cs typeface="+mn-cs"/>
                </a:rPr>
                <a:t>with </a:t>
              </a: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Garlic Bread and Chunky Roasted Veg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87276E1-0039-977B-1EF1-EE72F0F7731C}"/>
                </a:ext>
              </a:extLst>
            </p:cNvPr>
            <p:cNvSpPr txBox="1"/>
            <p:nvPr/>
          </p:nvSpPr>
          <p:spPr>
            <a:xfrm>
              <a:off x="6520754" y="1284659"/>
              <a:ext cx="1695428" cy="707886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Jerk Chicken Thighs</a:t>
              </a:r>
              <a:endPara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+mn-ea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Rice </a:t>
              </a:r>
              <a:r>
                <a:rPr lang="en-GB" sz="1200" b="1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&amp; Peas</a:t>
              </a:r>
              <a:endPara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49100"/>
                </a:solidFill>
                <a:effectLst/>
                <a:uLnTx/>
                <a:uFillTx/>
                <a:latin typeface="Campaign Thin" panose="02000000000000000000" pitchFamily="50" charset="0"/>
                <a:ea typeface="DengXian Light"/>
                <a:cs typeface="+mn-cs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DFFC8AE-828B-C757-9C9A-47E10647B87C}"/>
                </a:ext>
              </a:extLst>
            </p:cNvPr>
            <p:cNvSpPr txBox="1"/>
            <p:nvPr/>
          </p:nvSpPr>
          <p:spPr>
            <a:xfrm>
              <a:off x="8253588" y="944862"/>
              <a:ext cx="1434799" cy="1477328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lvl="0" algn="ctr">
                <a:defRPr/>
              </a:pPr>
              <a:r>
                <a:rPr lang="en-GB" sz="1400" b="1" dirty="0">
                  <a:solidFill>
                    <a:srgbClr val="201A3C"/>
                  </a:solidFill>
                  <a:latin typeface="Amasis MT Pro Black" panose="02040A04050005020304" pitchFamily="18" charset="0"/>
                </a:rPr>
                <a:t>Chip Shop Fish or  Sausage</a:t>
              </a:r>
            </a:p>
            <a:p>
              <a:pPr lvl="0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with Chips, Mushy Peas and Gravy or Curry </a:t>
              </a:r>
            </a:p>
            <a:p>
              <a:pPr lvl="0">
                <a:defRPr/>
              </a:pPr>
              <a:r>
                <a:rPr lang="en-GB" sz="1200" b="1" dirty="0">
                  <a:solidFill>
                    <a:srgbClr val="F49100"/>
                  </a:solidFill>
                  <a:latin typeface="Campaign Thin" panose="02000000000000000000" pitchFamily="50" charset="0"/>
                  <a:ea typeface="DengXian Light"/>
                </a:rPr>
                <a:t>Sauce</a:t>
              </a:r>
            </a:p>
          </p:txBody>
        </p:sp>
        <p:sp>
          <p:nvSpPr>
            <p:cNvPr id="37" name="Freeform 23">
              <a:extLst>
                <a:ext uri="{FF2B5EF4-FFF2-40B4-BE49-F238E27FC236}">
                  <a16:creationId xmlns:a16="http://schemas.microsoft.com/office/drawing/2014/main" id="{53FB0EF3-EB15-438A-666F-E57DC0D1B1E9}"/>
                </a:ext>
              </a:extLst>
            </p:cNvPr>
            <p:cNvSpPr/>
            <p:nvPr/>
          </p:nvSpPr>
          <p:spPr>
            <a:xfrm flipH="1">
              <a:off x="7881536" y="1563477"/>
              <a:ext cx="272986" cy="373882"/>
            </a:xfrm>
            <a:custGeom>
              <a:avLst/>
              <a:gdLst/>
              <a:ahLst/>
              <a:cxnLst/>
              <a:rect l="l" t="t" r="r" b="b"/>
              <a:pathLst>
                <a:path w="424791" h="647188">
                  <a:moveTo>
                    <a:pt x="424791" y="0"/>
                  </a:moveTo>
                  <a:lnTo>
                    <a:pt x="0" y="0"/>
                  </a:lnTo>
                  <a:lnTo>
                    <a:pt x="0" y="647189"/>
                  </a:lnTo>
                  <a:lnTo>
                    <a:pt x="424791" y="647189"/>
                  </a:lnTo>
                  <a:lnTo>
                    <a:pt x="424791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9DE4CFAE-1F18-797F-FF1A-BAD0C6861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7054391" y="991443"/>
              <a:ext cx="506106" cy="343582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E4E0E754-0403-DB1E-020D-30B71B110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569129" y="996246"/>
              <a:ext cx="1010570" cy="363538"/>
            </a:xfrm>
            <a:prstGeom prst="rect">
              <a:avLst/>
            </a:prstGeom>
          </p:spPr>
        </p:pic>
        <p:grpSp>
          <p:nvGrpSpPr>
            <p:cNvPr id="13" name="Group 7">
              <a:extLst>
                <a:ext uri="{FF2B5EF4-FFF2-40B4-BE49-F238E27FC236}">
                  <a16:creationId xmlns:a16="http://schemas.microsoft.com/office/drawing/2014/main" id="{FCC3A8B8-3F6D-AC10-DC3F-3A0248D6A394}"/>
                </a:ext>
              </a:extLst>
            </p:cNvPr>
            <p:cNvGrpSpPr/>
            <p:nvPr/>
          </p:nvGrpSpPr>
          <p:grpSpPr>
            <a:xfrm>
              <a:off x="5084792" y="2187578"/>
              <a:ext cx="310453" cy="295716"/>
              <a:chOff x="0" y="184916"/>
              <a:chExt cx="3741232" cy="3636623"/>
            </a:xfrm>
          </p:grpSpPr>
          <p:sp>
            <p:nvSpPr>
              <p:cNvPr id="15" name="Freeform 8">
                <a:extLst>
                  <a:ext uri="{FF2B5EF4-FFF2-40B4-BE49-F238E27FC236}">
                    <a16:creationId xmlns:a16="http://schemas.microsoft.com/office/drawing/2014/main" id="{305CB9D8-648C-9EE1-D635-3531A9378647}"/>
                  </a:ext>
                </a:extLst>
              </p:cNvPr>
              <p:cNvSpPr/>
              <p:nvPr/>
            </p:nvSpPr>
            <p:spPr>
              <a:xfrm>
                <a:off x="608333" y="853829"/>
                <a:ext cx="3132899" cy="2967710"/>
              </a:xfrm>
              <a:custGeom>
                <a:avLst/>
                <a:gdLst/>
                <a:ahLst/>
                <a:cxnLst/>
                <a:rect l="l" t="t" r="r" b="b"/>
                <a:pathLst>
                  <a:path w="3132899" h="2967710">
                    <a:moveTo>
                      <a:pt x="0" y="0"/>
                    </a:moveTo>
                    <a:lnTo>
                      <a:pt x="3132899" y="0"/>
                    </a:lnTo>
                    <a:lnTo>
                      <a:pt x="3132899" y="2967710"/>
                    </a:lnTo>
                    <a:lnTo>
                      <a:pt x="0" y="296771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2" name="Freeform 9">
                <a:extLst>
                  <a:ext uri="{FF2B5EF4-FFF2-40B4-BE49-F238E27FC236}">
                    <a16:creationId xmlns:a16="http://schemas.microsoft.com/office/drawing/2014/main" id="{6878FECF-A7A3-7DC2-BFC5-4CF0A5BD9C4F}"/>
                  </a:ext>
                </a:extLst>
              </p:cNvPr>
              <p:cNvSpPr/>
              <p:nvPr/>
            </p:nvSpPr>
            <p:spPr>
              <a:xfrm rot="10078272">
                <a:off x="621769" y="184916"/>
                <a:ext cx="1971350" cy="1867406"/>
              </a:xfrm>
              <a:custGeom>
                <a:avLst/>
                <a:gdLst/>
                <a:ahLst/>
                <a:cxnLst/>
                <a:rect l="l" t="t" r="r" b="b"/>
                <a:pathLst>
                  <a:path w="1971350" h="1867406">
                    <a:moveTo>
                      <a:pt x="0" y="0"/>
                    </a:moveTo>
                    <a:lnTo>
                      <a:pt x="1971350" y="0"/>
                    </a:lnTo>
                    <a:lnTo>
                      <a:pt x="1971350" y="1867406"/>
                    </a:lnTo>
                    <a:lnTo>
                      <a:pt x="0" y="1867406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6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5" name="Group 10">
                <a:extLst>
                  <a:ext uri="{FF2B5EF4-FFF2-40B4-BE49-F238E27FC236}">
                    <a16:creationId xmlns:a16="http://schemas.microsoft.com/office/drawing/2014/main" id="{2A84DA96-9AC4-4887-D788-1498D0BD82C4}"/>
                  </a:ext>
                </a:extLst>
              </p:cNvPr>
              <p:cNvGrpSpPr/>
              <p:nvPr/>
            </p:nvGrpSpPr>
            <p:grpSpPr>
              <a:xfrm>
                <a:off x="0" y="1810741"/>
                <a:ext cx="852996" cy="852996"/>
                <a:chOff x="0" y="0"/>
                <a:chExt cx="812800" cy="812800"/>
              </a:xfrm>
            </p:grpSpPr>
            <p:sp>
              <p:nvSpPr>
                <p:cNvPr id="47" name="Freeform 11">
                  <a:extLst>
                    <a:ext uri="{FF2B5EF4-FFF2-40B4-BE49-F238E27FC236}">
                      <a16:creationId xmlns:a16="http://schemas.microsoft.com/office/drawing/2014/main" id="{B046E60D-4F07-8922-092A-6BC30711D811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744A03"/>
                </a:solidFill>
              </p:spPr>
              <p:txBody>
                <a:bodyPr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8" name="TextBox 12">
                  <a:extLst>
                    <a:ext uri="{FF2B5EF4-FFF2-40B4-BE49-F238E27FC236}">
                      <a16:creationId xmlns:a16="http://schemas.microsoft.com/office/drawing/2014/main" id="{17BF36D8-4FE6-37B4-2003-5A5F33245849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ts val="196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36" name="Group 13">
                <a:extLst>
                  <a:ext uri="{FF2B5EF4-FFF2-40B4-BE49-F238E27FC236}">
                    <a16:creationId xmlns:a16="http://schemas.microsoft.com/office/drawing/2014/main" id="{B4715AA9-AABB-9C7B-4B24-D4E1EC83BCA7}"/>
                  </a:ext>
                </a:extLst>
              </p:cNvPr>
              <p:cNvGrpSpPr/>
              <p:nvPr/>
            </p:nvGrpSpPr>
            <p:grpSpPr>
              <a:xfrm>
                <a:off x="2570638" y="270521"/>
                <a:ext cx="583309" cy="583309"/>
                <a:chOff x="0" y="0"/>
                <a:chExt cx="812800" cy="812800"/>
              </a:xfrm>
            </p:grpSpPr>
            <p:sp>
              <p:nvSpPr>
                <p:cNvPr id="41" name="Freeform 14">
                  <a:extLst>
                    <a:ext uri="{FF2B5EF4-FFF2-40B4-BE49-F238E27FC236}">
                      <a16:creationId xmlns:a16="http://schemas.microsoft.com/office/drawing/2014/main" id="{5AA3E365-3F39-9B72-CAF1-1D82485483F9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812800" cy="8128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12800" h="812800">
                      <a:moveTo>
                        <a:pt x="406400" y="0"/>
                      </a:moveTo>
                      <a:cubicBezTo>
                        <a:pt x="181951" y="0"/>
                        <a:pt x="0" y="181951"/>
                        <a:pt x="0" y="406400"/>
                      </a:cubicBezTo>
                      <a:cubicBezTo>
                        <a:pt x="0" y="630849"/>
                        <a:pt x="181951" y="812800"/>
                        <a:pt x="406400" y="812800"/>
                      </a:cubicBezTo>
                      <a:cubicBezTo>
                        <a:pt x="630849" y="812800"/>
                        <a:pt x="812800" y="630849"/>
                        <a:pt x="812800" y="406400"/>
                      </a:cubicBezTo>
                      <a:cubicBezTo>
                        <a:pt x="812800" y="181951"/>
                        <a:pt x="630849" y="0"/>
                        <a:pt x="406400" y="0"/>
                      </a:cubicBezTo>
                      <a:close/>
                    </a:path>
                  </a:pathLst>
                </a:custGeom>
                <a:solidFill>
                  <a:srgbClr val="E6721F"/>
                </a:solidFill>
              </p:spPr>
              <p:txBody>
                <a:bodyPr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GB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6" name="TextBox 15">
                  <a:extLst>
                    <a:ext uri="{FF2B5EF4-FFF2-40B4-BE49-F238E27FC236}">
                      <a16:creationId xmlns:a16="http://schemas.microsoft.com/office/drawing/2014/main" id="{FCCDC75A-3886-9FA0-2D3E-476072AE64B2}"/>
                    </a:ext>
                  </a:extLst>
                </p:cNvPr>
                <p:cNvSpPr txBox="1"/>
                <p:nvPr/>
              </p:nvSpPr>
              <p:spPr>
                <a:xfrm>
                  <a:off x="76200" y="47625"/>
                  <a:ext cx="660400" cy="688975"/>
                </a:xfrm>
                <a:prstGeom prst="rect">
                  <a:avLst/>
                </a:prstGeom>
              </p:spPr>
              <p:txBody>
                <a:bodyPr lIns="50800" tIns="50800" rIns="50800" bIns="50800"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ts val="196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  <p:pic>
          <p:nvPicPr>
            <p:cNvPr id="43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D5160BC2-FF8A-4E6A-9459-BF67D14B5B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4021" y="2104574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5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8151459D-606E-CD30-D87D-0A3061E4D5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420777" y="2076644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9" name="Picture 2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6CBEB0C3-3A7E-B306-F955-DC8B067AAE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65075" y="2110344"/>
              <a:ext cx="838977" cy="5065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" name="Picture 4" descr="A colorful label with letters and numbers&#10;&#10;Description automatically generated">
              <a:extLst>
                <a:ext uri="{FF2B5EF4-FFF2-40B4-BE49-F238E27FC236}">
                  <a16:creationId xmlns:a16="http://schemas.microsoft.com/office/drawing/2014/main" id="{132E40EC-D080-307E-97A6-A4B7ECE7A16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23730" y="2100343"/>
              <a:ext cx="835502" cy="5044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0" name="Picture 6" descr="A colorful label with white letters and a black background&#10;&#10;Description automatically generated">
              <a:extLst>
                <a:ext uri="{FF2B5EF4-FFF2-40B4-BE49-F238E27FC236}">
                  <a16:creationId xmlns:a16="http://schemas.microsoft.com/office/drawing/2014/main" id="{206E7BDF-0E3D-B49B-6EE1-2CB2F8643A3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00439" y="2069710"/>
              <a:ext cx="861947" cy="5204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2" name="TextBox 61">
            <a:extLst>
              <a:ext uri="{FF2B5EF4-FFF2-40B4-BE49-F238E27FC236}">
                <a16:creationId xmlns:a16="http://schemas.microsoft.com/office/drawing/2014/main" id="{41DADB42-9BF6-8BFD-7898-73E4D1BD3697}"/>
              </a:ext>
            </a:extLst>
          </p:cNvPr>
          <p:cNvSpPr txBox="1"/>
          <p:nvPr/>
        </p:nvSpPr>
        <p:spPr>
          <a:xfrm>
            <a:off x="5155427" y="5853485"/>
            <a:ext cx="31138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A choice of Meat, Vegetarian &amp; Vegan Wraps, Baguettes, Bagels and Pittas alongside Soup of the Day and Filled Jacket Potatoes</a:t>
            </a:r>
          </a:p>
          <a:p>
            <a:pPr algn="ctr"/>
            <a:r>
              <a:rPr lang="en-GB" sz="1200" b="1" dirty="0">
                <a:solidFill>
                  <a:srgbClr val="F49100"/>
                </a:solidFill>
                <a:latin typeface="Campaign Thin" panose="02000000000000000000" pitchFamily="50" charset="0"/>
              </a:rPr>
              <a:t>Fresh Fruits &amp; Yoghurt 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1532847-05D7-58A2-4D47-B0AAE2AA0DFD}"/>
              </a:ext>
            </a:extLst>
          </p:cNvPr>
          <p:cNvSpPr txBox="1"/>
          <p:nvPr/>
        </p:nvSpPr>
        <p:spPr>
          <a:xfrm>
            <a:off x="3314412" y="4117635"/>
            <a:ext cx="175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Yoghurt &amp; Fresh Fruit 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74" name="Picture 2" descr="A colorful label with white letters and a black background&#10;&#10;Description automatically generated">
            <a:extLst>
              <a:ext uri="{FF2B5EF4-FFF2-40B4-BE49-F238E27FC236}">
                <a16:creationId xmlns:a16="http://schemas.microsoft.com/office/drawing/2014/main" id="{C2F94624-6D40-FADD-6679-61CB1F69DC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9894" y="4733271"/>
            <a:ext cx="838977" cy="50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0" name="TextBox 79">
            <a:extLst>
              <a:ext uri="{FF2B5EF4-FFF2-40B4-BE49-F238E27FC236}">
                <a16:creationId xmlns:a16="http://schemas.microsoft.com/office/drawing/2014/main" id="{E5FF1C24-CD21-0FB2-FDD1-540D3691DC35}"/>
              </a:ext>
            </a:extLst>
          </p:cNvPr>
          <p:cNvSpPr txBox="1"/>
          <p:nvPr/>
        </p:nvSpPr>
        <p:spPr>
          <a:xfrm>
            <a:off x="8120972" y="4171550"/>
            <a:ext cx="175563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400" b="1" dirty="0">
                <a:solidFill>
                  <a:srgbClr val="201A3C"/>
                </a:solidFill>
                <a:latin typeface="Amasis MT Pro Black" panose="02040A04050005020304" pitchFamily="18" charset="0"/>
              </a:rPr>
              <a:t>Blueberry &amp; Lemon Flapjack</a:t>
            </a:r>
            <a:endParaRPr kumimoji="0" lang="en-GB" sz="1400" b="1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</a:endParaRPr>
          </a:p>
        </p:txBody>
      </p:sp>
      <p:pic>
        <p:nvPicPr>
          <p:cNvPr id="82" name="Picture 8" descr="A colorful logo with letters and numbers&#10;&#10;Description automatically generated">
            <a:extLst>
              <a:ext uri="{FF2B5EF4-FFF2-40B4-BE49-F238E27FC236}">
                <a16:creationId xmlns:a16="http://schemas.microsoft.com/office/drawing/2014/main" id="{04B0B8F0-28EF-A820-DA47-C8F2CFCE30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1357" y="4701298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85" descr="A picture containing text&#10;&#10;Description automatically generated">
            <a:extLst>
              <a:ext uri="{FF2B5EF4-FFF2-40B4-BE49-F238E27FC236}">
                <a16:creationId xmlns:a16="http://schemas.microsoft.com/office/drawing/2014/main" id="{142A7561-D06D-BB91-3A96-8C9DEEE8CA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2228" y="4658839"/>
            <a:ext cx="476731" cy="458790"/>
          </a:xfrm>
          <a:prstGeom prst="rect">
            <a:avLst/>
          </a:prstGeom>
        </p:spPr>
      </p:pic>
      <p:sp>
        <p:nvSpPr>
          <p:cNvPr id="88" name="Freeform 23">
            <a:extLst>
              <a:ext uri="{FF2B5EF4-FFF2-40B4-BE49-F238E27FC236}">
                <a16:creationId xmlns:a16="http://schemas.microsoft.com/office/drawing/2014/main" id="{8766D83B-3DB9-5AA1-7C81-2C715A72E8A6}"/>
              </a:ext>
            </a:extLst>
          </p:cNvPr>
          <p:cNvSpPr/>
          <p:nvPr/>
        </p:nvSpPr>
        <p:spPr>
          <a:xfrm flipH="1">
            <a:off x="8693285" y="4774567"/>
            <a:ext cx="272986" cy="373882"/>
          </a:xfrm>
          <a:custGeom>
            <a:avLst/>
            <a:gdLst/>
            <a:ahLst/>
            <a:cxnLst/>
            <a:rect l="l" t="t" r="r" b="b"/>
            <a:pathLst>
              <a:path w="424791" h="647188">
                <a:moveTo>
                  <a:pt x="424791" y="0"/>
                </a:moveTo>
                <a:lnTo>
                  <a:pt x="0" y="0"/>
                </a:lnTo>
                <a:lnTo>
                  <a:pt x="0" y="647189"/>
                </a:lnTo>
                <a:lnTo>
                  <a:pt x="424791" y="647189"/>
                </a:lnTo>
                <a:lnTo>
                  <a:pt x="424791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F4C4C3C0-46DD-999A-42F1-B66AD88DC59E}"/>
              </a:ext>
            </a:extLst>
          </p:cNvPr>
          <p:cNvSpPr txBox="1"/>
          <p:nvPr/>
        </p:nvSpPr>
        <p:spPr>
          <a:xfrm>
            <a:off x="5188987" y="4104822"/>
            <a:ext cx="1423161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201A3C"/>
                </a:solidFill>
                <a:effectLst/>
                <a:uLnTx/>
                <a:uFillTx/>
                <a:latin typeface="Amasis MT Pro Black" panose="02040A04050005020304" pitchFamily="18" charset="0"/>
                <a:ea typeface="Calibri"/>
                <a:cs typeface="Calibri"/>
              </a:rPr>
              <a:t>Chocolate Orange Cookie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201A3C"/>
              </a:solidFill>
              <a:effectLst/>
              <a:uLnTx/>
              <a:uFillTx/>
              <a:latin typeface="Amasis MT Pro Black" panose="02040A04050005020304" pitchFamily="18" charset="0"/>
              <a:ea typeface="Calibri"/>
              <a:cs typeface="Calibri"/>
            </a:endParaRPr>
          </a:p>
        </p:txBody>
      </p:sp>
      <p:pic>
        <p:nvPicPr>
          <p:cNvPr id="92" name="Picture 91" descr="A picture containing text&#10;&#10;Description automatically generated">
            <a:extLst>
              <a:ext uri="{FF2B5EF4-FFF2-40B4-BE49-F238E27FC236}">
                <a16:creationId xmlns:a16="http://schemas.microsoft.com/office/drawing/2014/main" id="{C8E4973E-D1B2-4F8D-7BA6-C412D368D7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5725" y="4769991"/>
            <a:ext cx="476731" cy="458790"/>
          </a:xfrm>
          <a:prstGeom prst="rect">
            <a:avLst/>
          </a:prstGeom>
        </p:spPr>
      </p:pic>
      <p:pic>
        <p:nvPicPr>
          <p:cNvPr id="94" name="Picture 8" descr="A colorful logo with letters and numbers&#10;&#10;Description automatically generated">
            <a:extLst>
              <a:ext uri="{FF2B5EF4-FFF2-40B4-BE49-F238E27FC236}">
                <a16:creationId xmlns:a16="http://schemas.microsoft.com/office/drawing/2014/main" id="{A000F38F-4F31-678F-ABB9-9FC661F63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8243" y="4769991"/>
            <a:ext cx="861947" cy="520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0452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A86D735906C2045B630126150A2C9FD" ma:contentTypeVersion="21" ma:contentTypeDescription="Create a new document." ma:contentTypeScope="" ma:versionID="10671a9072849d219ff41260d80cde4c">
  <xsd:schema xmlns:xsd="http://www.w3.org/2001/XMLSchema" xmlns:xs="http://www.w3.org/2001/XMLSchema" xmlns:p="http://schemas.microsoft.com/office/2006/metadata/properties" xmlns:ns2="cc315347-6dc2-4f31-871c-4fac13c8e90b" xmlns:ns3="abd9c013-afd4-4605-a7aa-45ecbe72d026" targetNamespace="http://schemas.microsoft.com/office/2006/metadata/properties" ma:root="true" ma:fieldsID="c92aee4f736b14dc762fcc0d04dea306" ns2:_="" ns3:_="">
    <xsd:import namespace="cc315347-6dc2-4f31-871c-4fac13c8e90b"/>
    <xsd:import namespace="abd9c013-afd4-4605-a7aa-45ecbe72d026"/>
    <xsd:element name="properties">
      <xsd:complexType>
        <xsd:sequence>
          <xsd:element name="documentManagement">
            <xsd:complexType>
              <xsd:all>
                <xsd:element ref="ns2:Document_x0020_Type"/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Tags" minOccurs="0"/>
                <xsd:element ref="ns2:MediaServiceSearchProperties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315347-6dc2-4f31-871c-4fac13c8e90b" elementFormDefault="qualified">
    <xsd:import namespace="http://schemas.microsoft.com/office/2006/documentManagement/types"/>
    <xsd:import namespace="http://schemas.microsoft.com/office/infopath/2007/PartnerControls"/>
    <xsd:element name="Document_x0020_Type" ma:index="8" ma:displayName="Document Type" ma:default="Menus" ma:format="Dropdown" ma:internalName="Document_x0020_Type">
      <xsd:simpleType>
        <xsd:restriction base="dms:Choice">
          <xsd:enumeration value="Menus"/>
          <xsd:enumeration value="Recipes"/>
          <xsd:enumeration value="Allergens"/>
          <xsd:enumeration value="Added Benefits"/>
          <xsd:enumeration value="Standards"/>
          <xsd:enumeration value="Packed Lunch"/>
          <xsd:enumeration value="Theme &amp; Discovery Days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Tags" ma:index="22" nillable="true" ma:displayName="Tags" ma:format="Dropdown" ma:internalName="Tags">
      <xsd:simpleType>
        <xsd:restriction base="dms:Choice">
          <xsd:enumeration value="Poster"/>
          <xsd:enumeration value="Bulletin"/>
          <xsd:enumeration value="Offers"/>
          <xsd:enumeration value="Menu"/>
          <xsd:enumeration value="Guide"/>
          <xsd:enumeration value="Recipes"/>
          <xsd:enumeration value="FS13"/>
          <xsd:enumeration value="Digital"/>
        </xsd:restriction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24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d9c013-afd4-4605-a7aa-45ecbe72d026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c54521f6-1ebf-4e9c-aee0-7875e57b3681}" ma:internalName="TaxCatchAll" ma:showField="CatchAllData" ma:web="abd9c013-afd4-4605-a7aa-45ecbe72d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Type xmlns="cc315347-6dc2-4f31-871c-4fac13c8e90b">Menus</Document_x0020_Type>
    <NOTES xmlns="cc315347-6dc2-4f31-871c-4fac13c8e90b" xsi:nil="true"/>
    <lcf76f155ced4ddcb4097134ff3c332f xmlns="cc315347-6dc2-4f31-871c-4fac13c8e90b">
      <Terms xmlns="http://schemas.microsoft.com/office/infopath/2007/PartnerControls"/>
    </lcf76f155ced4ddcb4097134ff3c332f>
    <TaxCatchAll xmlns="abd9c013-afd4-4605-a7aa-45ecbe72d026" xsi:nil="true"/>
    <Tags xmlns="cc315347-6dc2-4f31-871c-4fac13c8e90b" xsi:nil="true"/>
  </documentManagement>
</p:properties>
</file>

<file path=customXml/itemProps1.xml><?xml version="1.0" encoding="utf-8"?>
<ds:datastoreItem xmlns:ds="http://schemas.openxmlformats.org/officeDocument/2006/customXml" ds:itemID="{887E2C87-0A38-4D0F-A1AE-D5B434A71D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315347-6dc2-4f31-871c-4fac13c8e90b"/>
    <ds:schemaRef ds:uri="abd9c013-afd4-4605-a7aa-45ecbe72d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5DFD85-DCEC-4A9B-BD66-3E04A24C66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D7F70F4-AC20-4262-B039-ED8451DB711E}">
  <ds:schemaRefs>
    <ds:schemaRef ds:uri="http://www.w3.org/XML/1998/namespace"/>
    <ds:schemaRef ds:uri="http://purl.org/dc/dcmitype/"/>
    <ds:schemaRef ds:uri="http://schemas.microsoft.com/office/infopath/2007/PartnerControls"/>
    <ds:schemaRef ds:uri="http://schemas.microsoft.com/office/2006/documentManagement/types"/>
    <ds:schemaRef ds:uri="cfcc8f99-6edd-417c-8b08-e4af51aa64dc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93f07fc0-f3cc-4d0b-9a4f-54b5dee9d132"/>
    <ds:schemaRef ds:uri="http://purl.org/dc/terms/"/>
    <ds:schemaRef ds:uri="cc315347-6dc2-4f31-871c-4fac13c8e90b"/>
    <ds:schemaRef ds:uri="abd9c013-afd4-4605-a7aa-45ecbe72d02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464</Words>
  <Application>Microsoft Office PowerPoint</Application>
  <PresentationFormat>A4 Paper (210x297 mm)</PresentationFormat>
  <Paragraphs>112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Amasis MT Pro Black</vt:lpstr>
      <vt:lpstr>Amasis MT Pro Medium</vt:lpstr>
      <vt:lpstr>Aptos</vt:lpstr>
      <vt:lpstr>Arial</vt:lpstr>
      <vt:lpstr>Calibri</vt:lpstr>
      <vt:lpstr>Calibri Light</vt:lpstr>
      <vt:lpstr>Campaign Thin</vt:lpstr>
      <vt:lpstr>Office Theme</vt:lpstr>
      <vt:lpstr>PowerPoint Presentation</vt:lpstr>
      <vt:lpstr>PowerPoint Presentation</vt:lpstr>
      <vt:lpstr>PowerPoint Presentation</vt:lpstr>
    </vt:vector>
  </TitlesOfParts>
  <Company>WSH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Lauren Cooper</dc:creator>
  <cp:lastModifiedBy>Stephen Kent</cp:lastModifiedBy>
  <cp:revision>45</cp:revision>
  <dcterms:created xsi:type="dcterms:W3CDTF">2023-01-19T15:41:07Z</dcterms:created>
  <dcterms:modified xsi:type="dcterms:W3CDTF">2026-09-02T09:51:51Z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0x010100FA86D735906C2045B630126150A2C9FD</vt:lpwstr>
  </property>
  <property fmtid="{D5CDD505-2E9C-101B-9397-08002B2CF9AE}" pid="3" name="MediaServiceImageTags">
    <vt:lpwstr/>
  </property>
</Properties>
</file>